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notesMasterIdLst>
    <p:notesMasterId r:id="rId72"/>
  </p:notesMasterIdLst>
  <p:handoutMasterIdLst>
    <p:handoutMasterId r:id="rId73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327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30" r:id="rId67"/>
    <p:sldId id="614" r:id="rId68"/>
    <p:sldId id="608" r:id="rId69"/>
    <p:sldId id="326" r:id="rId70"/>
    <p:sldId id="325" r:id="rId7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97FD5E28-5F8A-4F19-9B5F-58F8E0376EDB}">
          <p14:sldIdLst>
            <p14:sldId id="256"/>
            <p14:sldId id="257"/>
            <p14:sldId id="258"/>
            <p14:sldId id="259"/>
          </p14:sldIdLst>
        </p14:section>
        <p14:section name="Data Management" id="{12AE3BBA-FA79-456B-A1F1-1A78276FBCAB}">
          <p14:sldIdLst>
            <p14:sldId id="260"/>
            <p14:sldId id="261"/>
            <p14:sldId id="262"/>
            <p14:sldId id="263"/>
            <p14:sldId id="264"/>
            <p14:sldId id="265"/>
          </p14:sldIdLst>
        </p14:section>
        <p14:section name="Database Engine" id="{C3D7EEEF-376B-45B7-9D8F-E72B289139F7}">
          <p14:sldIdLst>
            <p14:sldId id="266"/>
            <p14:sldId id="267"/>
            <p14:sldId id="268"/>
            <p14:sldId id="269"/>
          </p14:sldIdLst>
        </p14:section>
        <p14:section name="Structured Query Language" id="{899A82FD-A7F0-46C7-ADF2-C4A390C4EB31}">
          <p14:sldIdLst>
            <p14:sldId id="270"/>
            <p14:sldId id="271"/>
            <p14:sldId id="272"/>
            <p14:sldId id="273"/>
            <p14:sldId id="274"/>
          </p14:sldIdLst>
        </p14:section>
        <p14:section name="MySQL" id="{6F393BE0-A6C8-45BA-B5F6-46D445D5B393}">
          <p14:sldIdLst>
            <p14:sldId id="275"/>
            <p14:sldId id="276"/>
            <p14:sldId id="277"/>
            <p14:sldId id="278"/>
          </p14:sldIdLst>
        </p14:section>
        <p14:section name="Table Relationships" id="{BD083114-98AC-41DC-97ED-EA513EE574F5}">
          <p14:sldIdLst>
            <p14:sldId id="279"/>
            <p14:sldId id="280"/>
            <p14:sldId id="281"/>
            <p14:sldId id="282"/>
          </p14:sldIdLst>
        </p14:section>
        <p14:section name="Programmability" id="{5078B4FE-855B-4938-906D-C4A8F309B4C6}">
          <p14:sldIdLst>
            <p14:sldId id="283"/>
            <p14:sldId id="284"/>
            <p14:sldId id="285"/>
            <p14:sldId id="286"/>
          </p14:sldIdLst>
        </p14:section>
        <p14:section name="Data Types in MySQL Server" id="{F256A7D8-7F20-4AF0-AC2A-A4D935FDAABC}">
          <p14:sldIdLst>
            <p14:sldId id="287"/>
            <p14:sldId id="288"/>
            <p14:sldId id="289"/>
            <p14:sldId id="290"/>
            <p14:sldId id="291"/>
            <p14:sldId id="292"/>
            <p14:sldId id="327"/>
            <p14:sldId id="293"/>
            <p14:sldId id="294"/>
          </p14:sldIdLst>
        </p14:section>
        <p14:section name="Database Modeling" id="{58595B37-202C-4FD6-8C38-EB20A13A6681}">
          <p14:sldIdLst>
            <p14:sldId id="295"/>
            <p14:sldId id="296"/>
            <p14:sldId id="297"/>
            <p14:sldId id="298"/>
            <p14:sldId id="299"/>
            <p14:sldId id="300"/>
            <p14:sldId id="301"/>
          </p14:sldIdLst>
        </p14:section>
        <p14:section name="Basic SQL Queries" id="{23F92810-3C4B-44F0-B285-254C04023C1E}">
          <p14:sldIdLst>
            <p14:sldId id="302"/>
            <p14:sldId id="303"/>
            <p14:sldId id="304"/>
            <p14:sldId id="305"/>
          </p14:sldIdLst>
        </p14:section>
        <p14:section name="Table Customization" id="{C2A79060-8F7D-4004-9B41-65BCE94A4888}">
          <p14:sldIdLst>
            <p14:sldId id="306"/>
            <p14:sldId id="307"/>
            <p14:sldId id="308"/>
          </p14:sldIdLst>
        </p14:section>
        <p14:section name="Altering Tables" id="{3A782AEE-1584-4FD2-A8E4-CFE549DC66A2}">
          <p14:sldIdLst>
            <p14:sldId id="309"/>
            <p14:sldId id="310"/>
            <p14:sldId id="311"/>
            <p14:sldId id="312"/>
            <p14:sldId id="313"/>
            <p14:sldId id="314"/>
          </p14:sldIdLst>
        </p14:section>
        <p14:section name="Deleting Data and Structures" id="{F12085C9-7E52-4573-A72F-7A5D16029F48}">
          <p14:sldIdLst>
            <p14:sldId id="315"/>
            <p14:sldId id="316"/>
            <p14:sldId id="317"/>
            <p14:sldId id="318"/>
          </p14:sldIdLst>
        </p14:section>
        <p14:section name="Conclusion" id="{70F08173-3AC2-4E44-A39B-4E72D8553139}">
          <p14:sldIdLst>
            <p14:sldId id="319"/>
            <p14:sldId id="330"/>
            <p14:sldId id="614"/>
            <p14:sldId id="608"/>
            <p14:sldId id="326"/>
            <p14:sldId id="32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64646"/>
    <a:srgbClr val="F2A40D"/>
    <a:srgbClr val="DBBD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CC232DE-2511-49A3-B33B-FD78A94CD8E3}" v="22" dt="2019-12-04T16:40:36.347"/>
  </p1510:revLst>
</p1510:revInfo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794" autoAdjust="0"/>
    <p:restoredTop sz="91058" autoAdjust="0"/>
  </p:normalViewPr>
  <p:slideViewPr>
    <p:cSldViewPr showGuides="1">
      <p:cViewPr varScale="1">
        <p:scale>
          <a:sx n="43" d="100"/>
          <a:sy n="43" d="100"/>
        </p:scale>
        <p:origin x="82" y="859"/>
      </p:cViewPr>
      <p:guideLst>
        <p:guide orient="horz" pos="2184"/>
        <p:guide pos="3840"/>
      </p:guideLst>
    </p:cSldViewPr>
  </p:slideViewPr>
  <p:outlineViewPr>
    <p:cViewPr>
      <p:scale>
        <a:sx n="33" d="100"/>
        <a:sy n="33" d="100"/>
      </p:scale>
      <p:origin x="0" y="-9989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566"/>
    </p:cViewPr>
  </p:sorterViewPr>
  <p:notesViewPr>
    <p:cSldViewPr>
      <p:cViewPr varScale="1">
        <p:scale>
          <a:sx n="62" d="100"/>
          <a:sy n="62" d="100"/>
        </p:scale>
        <p:origin x="3154" y="72"/>
      </p:cViewPr>
      <p:guideLst/>
    </p:cSldViewPr>
  </p:notesViewPr>
  <p:gridSpacing cx="45000" cy="450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handoutMaster" Target="handoutMasters/handoutMaster1.xml"/><Relationship Id="rId78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4A1E85D-A2DA-4CDD-B290-DE5BA8C0CBCF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0EFC452-EF6C-4D69-AF80-CEB61214AB7E}">
      <dgm:prSet phldrT="[Text]" custT="1"/>
      <dgm:spPr>
        <a:solidFill>
          <a:srgbClr val="E9EBEF">
            <a:alpha val="26000"/>
          </a:srgbClr>
        </a:solidFill>
        <a:ln>
          <a:solidFill>
            <a:srgbClr val="A3ABBC"/>
          </a:solidFill>
        </a:ln>
      </dgm:spPr>
      <dgm:t>
        <a:bodyPr/>
        <a:lstStyle/>
        <a:p>
          <a:r>
            <a:rPr lang="en-US" sz="6600" kern="1200" dirty="0">
              <a:solidFill>
                <a:srgbClr val="234465"/>
              </a:solidFill>
              <a:latin typeface="Calibri"/>
              <a:ea typeface="+mn-ea"/>
              <a:cs typeface="+mn-cs"/>
            </a:rPr>
            <a:t>SQL</a:t>
          </a:r>
        </a:p>
      </dgm:t>
    </dgm:pt>
    <dgm:pt modelId="{B6FDA33E-B5F6-446E-9410-C2CB96ABA35F}" type="parTrans" cxnId="{7CA8F76F-9E12-43AA-A88A-0339A8983BEE}">
      <dgm:prSet/>
      <dgm:spPr/>
      <dgm:t>
        <a:bodyPr/>
        <a:lstStyle/>
        <a:p>
          <a:endParaRPr lang="en-US"/>
        </a:p>
      </dgm:t>
    </dgm:pt>
    <dgm:pt modelId="{FF02A9F7-B8AE-44F6-A7F1-F0FAF5C602E8}" type="sibTrans" cxnId="{7CA8F76F-9E12-43AA-A88A-0339A8983BEE}">
      <dgm:prSet/>
      <dgm:spPr/>
      <dgm:t>
        <a:bodyPr/>
        <a:lstStyle/>
        <a:p>
          <a:endParaRPr lang="en-US"/>
        </a:p>
      </dgm:t>
    </dgm:pt>
    <dgm:pt modelId="{16AE64D2-AE1D-40A7-B080-CFD6B421B6A7}">
      <dgm:prSet phldrT="[Text]" custT="1"/>
      <dgm:spPr>
        <a:solidFill>
          <a:srgbClr val="E9EBEF">
            <a:alpha val="26000"/>
          </a:srgbClr>
        </a:solidFill>
        <a:ln w="12700" cap="flat" cmpd="sng" algn="ctr">
          <a:solidFill>
            <a:srgbClr val="A3ABBC"/>
          </a:solidFill>
          <a:prstDash val="solid"/>
          <a:miter lim="800000"/>
        </a:ln>
        <a:effectLst/>
      </dgm:spPr>
      <dgm:t>
        <a:bodyPr spcFirstLastPara="0" vert="horz" wrap="square" lIns="41910" tIns="41910" rIns="41910" bIns="41910" numCol="1" spcCol="1270" anchor="ctr" anchorCtr="0"/>
        <a:lstStyle/>
        <a:p>
          <a:r>
            <a:rPr lang="en-US" sz="6600" kern="1200" dirty="0">
              <a:solidFill>
                <a:srgbClr val="234465"/>
              </a:solidFill>
              <a:latin typeface="Calibri"/>
              <a:ea typeface="+mn-ea"/>
              <a:cs typeface="+mn-cs"/>
            </a:rPr>
            <a:t>DDL</a:t>
          </a:r>
        </a:p>
        <a:p>
          <a:r>
            <a:rPr lang="en-US" sz="3200" kern="1200" dirty="0"/>
            <a:t>CREATE</a:t>
          </a:r>
          <a:br>
            <a:rPr lang="en-US" sz="3200" kern="1200" dirty="0"/>
          </a:br>
          <a:r>
            <a:rPr lang="en-US" sz="3200" kern="1200" dirty="0"/>
            <a:t>ALTER</a:t>
          </a:r>
          <a:br>
            <a:rPr lang="en-US" sz="3200" kern="1200" dirty="0"/>
          </a:br>
          <a:r>
            <a:rPr lang="en-US" sz="3200" kern="1200" dirty="0"/>
            <a:t>DROP</a:t>
          </a:r>
          <a:br>
            <a:rPr lang="en-US" sz="3200" kern="1200" dirty="0"/>
          </a:br>
          <a:r>
            <a:rPr lang="en-US" sz="3200" kern="1200" dirty="0"/>
            <a:t>TRUNCATE</a:t>
          </a:r>
        </a:p>
      </dgm:t>
    </dgm:pt>
    <dgm:pt modelId="{02302F09-4324-4A88-ABB0-5EDB1D5F14CC}" type="parTrans" cxnId="{4144EE15-2531-4E4B-918D-FD977181AACD}">
      <dgm:prSet/>
      <dgm:spPr>
        <a:ln>
          <a:solidFill>
            <a:schemeClr val="bg1"/>
          </a:solidFill>
        </a:ln>
      </dgm:spPr>
      <dgm:t>
        <a:bodyPr/>
        <a:lstStyle/>
        <a:p>
          <a:endParaRPr lang="en-US"/>
        </a:p>
      </dgm:t>
    </dgm:pt>
    <dgm:pt modelId="{6209B26B-84DB-49FE-AFF4-F823BE961922}" type="sibTrans" cxnId="{4144EE15-2531-4E4B-918D-FD977181AACD}">
      <dgm:prSet/>
      <dgm:spPr/>
      <dgm:t>
        <a:bodyPr/>
        <a:lstStyle/>
        <a:p>
          <a:endParaRPr lang="en-US"/>
        </a:p>
      </dgm:t>
    </dgm:pt>
    <dgm:pt modelId="{8E320513-58AB-4824-8CB2-988BF9BD89B3}">
      <dgm:prSet phldrT="[Text]" custT="1"/>
      <dgm:spPr>
        <a:solidFill>
          <a:srgbClr val="E9EBEF">
            <a:alpha val="26000"/>
          </a:srgbClr>
        </a:solidFill>
        <a:ln w="12700" cap="flat" cmpd="sng" algn="ctr">
          <a:solidFill>
            <a:srgbClr val="A3ABBC"/>
          </a:solidFill>
          <a:prstDash val="solid"/>
          <a:miter lim="800000"/>
        </a:ln>
        <a:effectLst/>
      </dgm:spPr>
      <dgm:t>
        <a:bodyPr spcFirstLastPara="0" vert="horz" wrap="square" lIns="41910" tIns="41910" rIns="41910" bIns="41910" numCol="1" spcCol="1270" anchor="ctr" anchorCtr="0"/>
        <a:lstStyle/>
        <a:p>
          <a:r>
            <a:rPr lang="en-US" sz="6600" kern="1200" dirty="0">
              <a:solidFill>
                <a:srgbClr val="234465"/>
              </a:solidFill>
              <a:latin typeface="Calibri"/>
              <a:ea typeface="+mn-ea"/>
              <a:cs typeface="+mn-cs"/>
            </a:rPr>
            <a:t>DML</a:t>
          </a:r>
        </a:p>
        <a:p>
          <a:r>
            <a:rPr lang="en-US" sz="3200" kern="1200" dirty="0"/>
            <a:t>SELECT</a:t>
          </a:r>
          <a:br>
            <a:rPr lang="en-US" sz="3200" kern="1200" dirty="0"/>
          </a:br>
          <a:r>
            <a:rPr lang="en-US" sz="3200" kern="1200" dirty="0"/>
            <a:t>INSERT</a:t>
          </a:r>
          <a:br>
            <a:rPr lang="en-US" sz="3200" kern="1200" dirty="0"/>
          </a:br>
          <a:r>
            <a:rPr lang="en-US" sz="3200" kern="1200" dirty="0"/>
            <a:t>UPDATE</a:t>
          </a:r>
          <a:br>
            <a:rPr lang="en-US" sz="3200" kern="1200" dirty="0"/>
          </a:br>
          <a:r>
            <a:rPr lang="en-US" sz="3200" kern="1200" dirty="0"/>
            <a:t>DELETE</a:t>
          </a:r>
        </a:p>
      </dgm:t>
    </dgm:pt>
    <dgm:pt modelId="{CF086E4C-7C8C-4B07-B3E6-4F6A37FBA294}" type="parTrans" cxnId="{B6D75675-7815-48E0-95F2-C0741DCE9591}">
      <dgm:prSet/>
      <dgm:spPr/>
      <dgm:t>
        <a:bodyPr/>
        <a:lstStyle/>
        <a:p>
          <a:endParaRPr lang="en-US"/>
        </a:p>
      </dgm:t>
    </dgm:pt>
    <dgm:pt modelId="{5CC2DEDB-F2FD-43FE-A97C-1A2EC7E22196}" type="sibTrans" cxnId="{B6D75675-7815-48E0-95F2-C0741DCE9591}">
      <dgm:prSet/>
      <dgm:spPr/>
      <dgm:t>
        <a:bodyPr/>
        <a:lstStyle/>
        <a:p>
          <a:endParaRPr lang="en-US"/>
        </a:p>
      </dgm:t>
    </dgm:pt>
    <dgm:pt modelId="{269A7C52-5B41-434A-848D-7E9430049450}">
      <dgm:prSet phldrT="[Text]" custT="1"/>
      <dgm:spPr>
        <a:solidFill>
          <a:srgbClr val="E9EBEF">
            <a:alpha val="26000"/>
          </a:srgbClr>
        </a:solidFill>
        <a:ln w="12700" cap="flat" cmpd="sng" algn="ctr">
          <a:solidFill>
            <a:srgbClr val="A3ABBC"/>
          </a:solidFill>
          <a:prstDash val="solid"/>
          <a:miter lim="800000"/>
        </a:ln>
        <a:effectLst/>
      </dgm:spPr>
      <dgm:t>
        <a:bodyPr spcFirstLastPara="0" vert="horz" wrap="square" lIns="41910" tIns="41910" rIns="41910" bIns="41910" numCol="1" spcCol="1270" anchor="ctr" anchorCtr="0"/>
        <a:lstStyle/>
        <a:p>
          <a:r>
            <a:rPr lang="en-US" sz="6600" kern="1200" dirty="0">
              <a:solidFill>
                <a:srgbClr val="234465"/>
              </a:solidFill>
              <a:latin typeface="Calibri"/>
              <a:ea typeface="+mn-ea"/>
              <a:cs typeface="+mn-cs"/>
            </a:rPr>
            <a:t>DCL</a:t>
          </a:r>
        </a:p>
        <a:p>
          <a:r>
            <a:rPr lang="en-US" sz="3200" kern="1200" dirty="0"/>
            <a:t>GRANT</a:t>
          </a:r>
          <a:br>
            <a:rPr lang="en-US" sz="3200" kern="1200" dirty="0"/>
          </a:br>
          <a:r>
            <a:rPr lang="en-US" sz="3200" kern="1200" dirty="0"/>
            <a:t>REVOKE</a:t>
          </a:r>
          <a:br>
            <a:rPr lang="en-US" sz="3200" kern="1200" dirty="0"/>
          </a:br>
          <a:r>
            <a:rPr lang="en-US" sz="3200" kern="1200" dirty="0"/>
            <a:t>DENY</a:t>
          </a:r>
          <a:br>
            <a:rPr lang="en-US" sz="3200" kern="1200" dirty="0"/>
          </a:br>
          <a:endParaRPr lang="en-US" sz="3200" kern="1200" dirty="0"/>
        </a:p>
      </dgm:t>
    </dgm:pt>
    <dgm:pt modelId="{9FC6AA34-036F-4A0A-87B4-85861097FD4C}" type="parTrans" cxnId="{185C2423-1E48-4351-A0C6-E506E077CFB9}">
      <dgm:prSet/>
      <dgm:spPr>
        <a:ln>
          <a:solidFill>
            <a:schemeClr val="bg1"/>
          </a:solidFill>
        </a:ln>
      </dgm:spPr>
      <dgm:t>
        <a:bodyPr/>
        <a:lstStyle/>
        <a:p>
          <a:endParaRPr lang="en-US"/>
        </a:p>
      </dgm:t>
    </dgm:pt>
    <dgm:pt modelId="{A6A6DF7B-6600-471B-9E2B-8D9EB5A04D14}" type="sibTrans" cxnId="{185C2423-1E48-4351-A0C6-E506E077CFB9}">
      <dgm:prSet/>
      <dgm:spPr/>
      <dgm:t>
        <a:bodyPr/>
        <a:lstStyle/>
        <a:p>
          <a:endParaRPr lang="en-US"/>
        </a:p>
      </dgm:t>
    </dgm:pt>
    <dgm:pt modelId="{6CE748CC-193A-46B1-A4EC-749A6946A7D2}">
      <dgm:prSet phldrT="[Text]" custT="1"/>
      <dgm:spPr>
        <a:solidFill>
          <a:srgbClr val="E9EBEF">
            <a:alpha val="26000"/>
          </a:srgbClr>
        </a:solidFill>
        <a:ln w="12700" cap="flat" cmpd="sng" algn="ctr">
          <a:solidFill>
            <a:srgbClr val="A3ABBC"/>
          </a:solidFill>
          <a:prstDash val="solid"/>
          <a:miter lim="800000"/>
        </a:ln>
        <a:effectLst/>
      </dgm:spPr>
      <dgm:t>
        <a:bodyPr spcFirstLastPara="0" vert="horz" wrap="square" lIns="41910" tIns="41910" rIns="41910" bIns="41910" numCol="1" spcCol="1270" anchor="ctr" anchorCtr="0"/>
        <a:lstStyle/>
        <a:p>
          <a:r>
            <a:rPr lang="en-US" sz="6600" dirty="0">
              <a:solidFill>
                <a:srgbClr val="234465"/>
              </a:solidFill>
            </a:rPr>
            <a:t>TCL</a:t>
          </a:r>
        </a:p>
        <a:p>
          <a:r>
            <a:rPr lang="en-US" sz="3200" dirty="0"/>
            <a:t>BEGIN TRAN</a:t>
          </a:r>
          <a:br>
            <a:rPr lang="en-US" sz="3200" dirty="0"/>
          </a:br>
          <a:r>
            <a:rPr lang="en-US" sz="3200" dirty="0"/>
            <a:t>COMMIT</a:t>
          </a:r>
          <a:br>
            <a:rPr lang="en-US" sz="3200" dirty="0"/>
          </a:br>
          <a:r>
            <a:rPr lang="en-US" sz="3200" dirty="0"/>
            <a:t>ROLLBACK</a:t>
          </a:r>
          <a:br>
            <a:rPr lang="en-US" sz="3200" dirty="0"/>
          </a:br>
          <a:r>
            <a:rPr lang="en-US" sz="3200" dirty="0"/>
            <a:t>SAVE</a:t>
          </a:r>
        </a:p>
      </dgm:t>
    </dgm:pt>
    <dgm:pt modelId="{32301BE1-3971-4CA2-89A8-4F6AC5BB2900}" type="parTrans" cxnId="{C6DD27B8-52DE-48A4-B2E6-5F3D64DB9F15}">
      <dgm:prSet/>
      <dgm:spPr>
        <a:ln>
          <a:solidFill>
            <a:schemeClr val="bg1"/>
          </a:solidFill>
        </a:ln>
      </dgm:spPr>
      <dgm:t>
        <a:bodyPr/>
        <a:lstStyle/>
        <a:p>
          <a:endParaRPr lang="en-US"/>
        </a:p>
      </dgm:t>
    </dgm:pt>
    <dgm:pt modelId="{0F5B736C-5004-48B6-8B7F-3DBAFAA25FA9}" type="sibTrans" cxnId="{C6DD27B8-52DE-48A4-B2E6-5F3D64DB9F15}">
      <dgm:prSet/>
      <dgm:spPr/>
      <dgm:t>
        <a:bodyPr/>
        <a:lstStyle/>
        <a:p>
          <a:endParaRPr lang="en-US"/>
        </a:p>
      </dgm:t>
    </dgm:pt>
    <dgm:pt modelId="{BABE325B-269C-46D7-8232-355289759749}" type="pres">
      <dgm:prSet presAssocID="{74A1E85D-A2DA-4CDD-B290-DE5BA8C0CBC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37DC507B-90A0-4B11-BF94-7C1C4001891A}" type="pres">
      <dgm:prSet presAssocID="{60EFC452-EF6C-4D69-AF80-CEB61214AB7E}" presName="hierRoot1" presStyleCnt="0">
        <dgm:presLayoutVars>
          <dgm:hierBranch val="init"/>
        </dgm:presLayoutVars>
      </dgm:prSet>
      <dgm:spPr/>
    </dgm:pt>
    <dgm:pt modelId="{82D1CE45-22B3-488F-B103-CF0EF38B51F4}" type="pres">
      <dgm:prSet presAssocID="{60EFC452-EF6C-4D69-AF80-CEB61214AB7E}" presName="rootComposite1" presStyleCnt="0"/>
      <dgm:spPr/>
    </dgm:pt>
    <dgm:pt modelId="{098D25D1-F754-43BA-95FE-579F4D51D6FA}" type="pres">
      <dgm:prSet presAssocID="{60EFC452-EF6C-4D69-AF80-CEB61214AB7E}" presName="rootText1" presStyleLbl="node0" presStyleIdx="0" presStyleCnt="1" custLinFactNeighborY="3328">
        <dgm:presLayoutVars>
          <dgm:chPref val="3"/>
        </dgm:presLayoutVars>
      </dgm:prSet>
      <dgm:spPr/>
    </dgm:pt>
    <dgm:pt modelId="{D7773969-705F-42B9-B1AB-A2D305445C69}" type="pres">
      <dgm:prSet presAssocID="{60EFC452-EF6C-4D69-AF80-CEB61214AB7E}" presName="rootConnector1" presStyleLbl="node1" presStyleIdx="0" presStyleCnt="0"/>
      <dgm:spPr/>
    </dgm:pt>
    <dgm:pt modelId="{623134D5-540B-469C-994B-B10D25A8A4ED}" type="pres">
      <dgm:prSet presAssocID="{60EFC452-EF6C-4D69-AF80-CEB61214AB7E}" presName="hierChild2" presStyleCnt="0"/>
      <dgm:spPr/>
    </dgm:pt>
    <dgm:pt modelId="{CD4A383E-0382-43FA-B1A6-A26A85A5FA82}" type="pres">
      <dgm:prSet presAssocID="{02302F09-4324-4A88-ABB0-5EDB1D5F14CC}" presName="Name37" presStyleLbl="parChTrans1D2" presStyleIdx="0" presStyleCnt="4"/>
      <dgm:spPr/>
    </dgm:pt>
    <dgm:pt modelId="{F0265A02-0564-4839-B21F-BD5D4AD01E88}" type="pres">
      <dgm:prSet presAssocID="{16AE64D2-AE1D-40A7-B080-CFD6B421B6A7}" presName="hierRoot2" presStyleCnt="0">
        <dgm:presLayoutVars>
          <dgm:hierBranch val="init"/>
        </dgm:presLayoutVars>
      </dgm:prSet>
      <dgm:spPr/>
    </dgm:pt>
    <dgm:pt modelId="{3F2914D9-299A-42CA-8B66-AADB933ACC72}" type="pres">
      <dgm:prSet presAssocID="{16AE64D2-AE1D-40A7-B080-CFD6B421B6A7}" presName="rootComposite" presStyleCnt="0"/>
      <dgm:spPr/>
    </dgm:pt>
    <dgm:pt modelId="{C0C9A85C-67E3-4283-B537-8C9B2A7AFC19}" type="pres">
      <dgm:prSet presAssocID="{16AE64D2-AE1D-40A7-B080-CFD6B421B6A7}" presName="rootText" presStyleLbl="node2" presStyleIdx="0" presStyleCnt="4" custScaleY="290581" custLinFactNeighborY="3328">
        <dgm:presLayoutVars>
          <dgm:chPref val="3"/>
        </dgm:presLayoutVars>
      </dgm:prSet>
      <dgm:spPr>
        <a:xfrm>
          <a:off x="5321" y="1880655"/>
          <a:ext cx="2219515" cy="3224745"/>
        </a:xfrm>
        <a:prstGeom prst="rect">
          <a:avLst/>
        </a:prstGeom>
      </dgm:spPr>
    </dgm:pt>
    <dgm:pt modelId="{A8428307-2237-4672-BAEB-7D0041F9D5E0}" type="pres">
      <dgm:prSet presAssocID="{16AE64D2-AE1D-40A7-B080-CFD6B421B6A7}" presName="rootConnector" presStyleLbl="node2" presStyleIdx="0" presStyleCnt="4"/>
      <dgm:spPr/>
    </dgm:pt>
    <dgm:pt modelId="{5CA9B886-A73E-435C-A22F-4998EF1E090A}" type="pres">
      <dgm:prSet presAssocID="{16AE64D2-AE1D-40A7-B080-CFD6B421B6A7}" presName="hierChild4" presStyleCnt="0"/>
      <dgm:spPr/>
    </dgm:pt>
    <dgm:pt modelId="{DD60B0C1-BF33-475C-8F25-90B7875B5C66}" type="pres">
      <dgm:prSet presAssocID="{16AE64D2-AE1D-40A7-B080-CFD6B421B6A7}" presName="hierChild5" presStyleCnt="0"/>
      <dgm:spPr/>
    </dgm:pt>
    <dgm:pt modelId="{0D29FA1E-72E2-4008-AF82-817E7A703F9D}" type="pres">
      <dgm:prSet presAssocID="{CF086E4C-7C8C-4B07-B3E6-4F6A37FBA294}" presName="Name37" presStyleLbl="parChTrans1D2" presStyleIdx="1" presStyleCnt="4"/>
      <dgm:spPr/>
    </dgm:pt>
    <dgm:pt modelId="{4CEDC786-CD00-47D4-93CA-4537038470FA}" type="pres">
      <dgm:prSet presAssocID="{8E320513-58AB-4824-8CB2-988BF9BD89B3}" presName="hierRoot2" presStyleCnt="0">
        <dgm:presLayoutVars>
          <dgm:hierBranch val="init"/>
        </dgm:presLayoutVars>
      </dgm:prSet>
      <dgm:spPr/>
    </dgm:pt>
    <dgm:pt modelId="{74AF8A18-2E8A-44A7-A3C5-FC490B8C4390}" type="pres">
      <dgm:prSet presAssocID="{8E320513-58AB-4824-8CB2-988BF9BD89B3}" presName="rootComposite" presStyleCnt="0"/>
      <dgm:spPr/>
    </dgm:pt>
    <dgm:pt modelId="{42CEC7D4-2B68-4E1E-A075-9AF5255F5D25}" type="pres">
      <dgm:prSet presAssocID="{8E320513-58AB-4824-8CB2-988BF9BD89B3}" presName="rootText" presStyleLbl="node2" presStyleIdx="1" presStyleCnt="4" custScaleY="290581" custLinFactNeighborY="3328">
        <dgm:presLayoutVars>
          <dgm:chPref val="3"/>
        </dgm:presLayoutVars>
      </dgm:prSet>
      <dgm:spPr>
        <a:xfrm>
          <a:off x="2690935" y="1880655"/>
          <a:ext cx="2219515" cy="3224745"/>
        </a:xfrm>
        <a:prstGeom prst="rect">
          <a:avLst/>
        </a:prstGeom>
      </dgm:spPr>
    </dgm:pt>
    <dgm:pt modelId="{384FA23A-D0BC-4304-ACE6-C7F6110174C3}" type="pres">
      <dgm:prSet presAssocID="{8E320513-58AB-4824-8CB2-988BF9BD89B3}" presName="rootConnector" presStyleLbl="node2" presStyleIdx="1" presStyleCnt="4"/>
      <dgm:spPr/>
    </dgm:pt>
    <dgm:pt modelId="{1F6C60C7-075F-4904-8D70-CCBC76C23342}" type="pres">
      <dgm:prSet presAssocID="{8E320513-58AB-4824-8CB2-988BF9BD89B3}" presName="hierChild4" presStyleCnt="0"/>
      <dgm:spPr/>
    </dgm:pt>
    <dgm:pt modelId="{D7F01788-0E7B-440F-B29D-515F8E721EB3}" type="pres">
      <dgm:prSet presAssocID="{8E320513-58AB-4824-8CB2-988BF9BD89B3}" presName="hierChild5" presStyleCnt="0"/>
      <dgm:spPr/>
    </dgm:pt>
    <dgm:pt modelId="{9A95F375-78B7-482A-8374-6F73ECD34CF8}" type="pres">
      <dgm:prSet presAssocID="{9FC6AA34-036F-4A0A-87B4-85861097FD4C}" presName="Name37" presStyleLbl="parChTrans1D2" presStyleIdx="2" presStyleCnt="4"/>
      <dgm:spPr/>
    </dgm:pt>
    <dgm:pt modelId="{7B0A554F-2833-4F9D-A8D9-8822EFD8D065}" type="pres">
      <dgm:prSet presAssocID="{269A7C52-5B41-434A-848D-7E9430049450}" presName="hierRoot2" presStyleCnt="0">
        <dgm:presLayoutVars>
          <dgm:hierBranch val="init"/>
        </dgm:presLayoutVars>
      </dgm:prSet>
      <dgm:spPr/>
    </dgm:pt>
    <dgm:pt modelId="{9FAA7238-6FD0-47DA-8E06-06AD34B1A798}" type="pres">
      <dgm:prSet presAssocID="{269A7C52-5B41-434A-848D-7E9430049450}" presName="rootComposite" presStyleCnt="0"/>
      <dgm:spPr/>
    </dgm:pt>
    <dgm:pt modelId="{79265CDC-1285-4350-AE21-6545F6125041}" type="pres">
      <dgm:prSet presAssocID="{269A7C52-5B41-434A-848D-7E9430049450}" presName="rootText" presStyleLbl="node2" presStyleIdx="2" presStyleCnt="4" custScaleY="290581" custLinFactNeighborY="3328">
        <dgm:presLayoutVars>
          <dgm:chPref val="3"/>
        </dgm:presLayoutVars>
      </dgm:prSet>
      <dgm:spPr>
        <a:xfrm>
          <a:off x="5376549" y="1880655"/>
          <a:ext cx="2219515" cy="3224745"/>
        </a:xfrm>
        <a:prstGeom prst="rect">
          <a:avLst/>
        </a:prstGeom>
      </dgm:spPr>
    </dgm:pt>
    <dgm:pt modelId="{0FCE1637-0BCC-4D76-9DCC-20C3817E95D5}" type="pres">
      <dgm:prSet presAssocID="{269A7C52-5B41-434A-848D-7E9430049450}" presName="rootConnector" presStyleLbl="node2" presStyleIdx="2" presStyleCnt="4"/>
      <dgm:spPr/>
    </dgm:pt>
    <dgm:pt modelId="{753E0020-C74F-47BE-9FD7-4742F3DF3F16}" type="pres">
      <dgm:prSet presAssocID="{269A7C52-5B41-434A-848D-7E9430049450}" presName="hierChild4" presStyleCnt="0"/>
      <dgm:spPr/>
    </dgm:pt>
    <dgm:pt modelId="{D1CAA0E3-7E17-4ACD-81AD-60669662DFC0}" type="pres">
      <dgm:prSet presAssocID="{269A7C52-5B41-434A-848D-7E9430049450}" presName="hierChild5" presStyleCnt="0"/>
      <dgm:spPr/>
    </dgm:pt>
    <dgm:pt modelId="{0C58B770-DC07-470A-AD8F-28FDEACB5D49}" type="pres">
      <dgm:prSet presAssocID="{32301BE1-3971-4CA2-89A8-4F6AC5BB2900}" presName="Name37" presStyleLbl="parChTrans1D2" presStyleIdx="3" presStyleCnt="4"/>
      <dgm:spPr/>
    </dgm:pt>
    <dgm:pt modelId="{435FE159-79C8-4290-8BBF-CBB0249B20CE}" type="pres">
      <dgm:prSet presAssocID="{6CE748CC-193A-46B1-A4EC-749A6946A7D2}" presName="hierRoot2" presStyleCnt="0">
        <dgm:presLayoutVars>
          <dgm:hierBranch val="init"/>
        </dgm:presLayoutVars>
      </dgm:prSet>
      <dgm:spPr/>
    </dgm:pt>
    <dgm:pt modelId="{5E94123A-0F79-426A-A5CB-C99510690A35}" type="pres">
      <dgm:prSet presAssocID="{6CE748CC-193A-46B1-A4EC-749A6946A7D2}" presName="rootComposite" presStyleCnt="0"/>
      <dgm:spPr/>
    </dgm:pt>
    <dgm:pt modelId="{4CF42318-0D8F-4F28-8999-BD62C01CC702}" type="pres">
      <dgm:prSet presAssocID="{6CE748CC-193A-46B1-A4EC-749A6946A7D2}" presName="rootText" presStyleLbl="node2" presStyleIdx="3" presStyleCnt="4" custScaleY="290581" custLinFactNeighborY="3328">
        <dgm:presLayoutVars>
          <dgm:chPref val="3"/>
        </dgm:presLayoutVars>
      </dgm:prSet>
      <dgm:spPr>
        <a:xfrm>
          <a:off x="8062163" y="1880655"/>
          <a:ext cx="2219515" cy="3224745"/>
        </a:xfrm>
        <a:prstGeom prst="rect">
          <a:avLst/>
        </a:prstGeom>
      </dgm:spPr>
    </dgm:pt>
    <dgm:pt modelId="{7F30697F-67A2-4266-A96F-0376730036B0}" type="pres">
      <dgm:prSet presAssocID="{6CE748CC-193A-46B1-A4EC-749A6946A7D2}" presName="rootConnector" presStyleLbl="node2" presStyleIdx="3" presStyleCnt="4"/>
      <dgm:spPr/>
    </dgm:pt>
    <dgm:pt modelId="{57084DED-3209-4651-8EE9-75844F9D7768}" type="pres">
      <dgm:prSet presAssocID="{6CE748CC-193A-46B1-A4EC-749A6946A7D2}" presName="hierChild4" presStyleCnt="0"/>
      <dgm:spPr/>
    </dgm:pt>
    <dgm:pt modelId="{60E784F8-6871-4057-B28E-225E785A7CEA}" type="pres">
      <dgm:prSet presAssocID="{6CE748CC-193A-46B1-A4EC-749A6946A7D2}" presName="hierChild5" presStyleCnt="0"/>
      <dgm:spPr/>
    </dgm:pt>
    <dgm:pt modelId="{9BF956A6-8C8D-4102-AC07-2FA917EA6E57}" type="pres">
      <dgm:prSet presAssocID="{60EFC452-EF6C-4D69-AF80-CEB61214AB7E}" presName="hierChild3" presStyleCnt="0"/>
      <dgm:spPr/>
    </dgm:pt>
  </dgm:ptLst>
  <dgm:cxnLst>
    <dgm:cxn modelId="{E327A800-C51D-4177-8F67-C3C4D2133ED8}" type="presOf" srcId="{6CE748CC-193A-46B1-A4EC-749A6946A7D2}" destId="{7F30697F-67A2-4266-A96F-0376730036B0}" srcOrd="1" destOrd="0" presId="urn:microsoft.com/office/officeart/2005/8/layout/orgChart1"/>
    <dgm:cxn modelId="{82394C0B-9BD8-4065-A551-4E4CB2302928}" type="presOf" srcId="{32301BE1-3971-4CA2-89A8-4F6AC5BB2900}" destId="{0C58B770-DC07-470A-AD8F-28FDEACB5D49}" srcOrd="0" destOrd="0" presId="urn:microsoft.com/office/officeart/2005/8/layout/orgChart1"/>
    <dgm:cxn modelId="{4144EE15-2531-4E4B-918D-FD977181AACD}" srcId="{60EFC452-EF6C-4D69-AF80-CEB61214AB7E}" destId="{16AE64D2-AE1D-40A7-B080-CFD6B421B6A7}" srcOrd="0" destOrd="0" parTransId="{02302F09-4324-4A88-ABB0-5EDB1D5F14CC}" sibTransId="{6209B26B-84DB-49FE-AFF4-F823BE961922}"/>
    <dgm:cxn modelId="{185C2423-1E48-4351-A0C6-E506E077CFB9}" srcId="{60EFC452-EF6C-4D69-AF80-CEB61214AB7E}" destId="{269A7C52-5B41-434A-848D-7E9430049450}" srcOrd="2" destOrd="0" parTransId="{9FC6AA34-036F-4A0A-87B4-85861097FD4C}" sibTransId="{A6A6DF7B-6600-471B-9E2B-8D9EB5A04D14}"/>
    <dgm:cxn modelId="{F548932F-D53F-4DBA-9440-5A07B231B90A}" type="presOf" srcId="{9FC6AA34-036F-4A0A-87B4-85861097FD4C}" destId="{9A95F375-78B7-482A-8374-6F73ECD34CF8}" srcOrd="0" destOrd="0" presId="urn:microsoft.com/office/officeart/2005/8/layout/orgChart1"/>
    <dgm:cxn modelId="{04BFCC45-AD38-472E-97BF-F3BCEB6A30CA}" type="presOf" srcId="{02302F09-4324-4A88-ABB0-5EDB1D5F14CC}" destId="{CD4A383E-0382-43FA-B1A6-A26A85A5FA82}" srcOrd="0" destOrd="0" presId="urn:microsoft.com/office/officeart/2005/8/layout/orgChart1"/>
    <dgm:cxn modelId="{3AF8684B-C37C-47A6-835C-82A8D754F782}" type="presOf" srcId="{6CE748CC-193A-46B1-A4EC-749A6946A7D2}" destId="{4CF42318-0D8F-4F28-8999-BD62C01CC702}" srcOrd="0" destOrd="0" presId="urn:microsoft.com/office/officeart/2005/8/layout/orgChart1"/>
    <dgm:cxn modelId="{7CA8F76F-9E12-43AA-A88A-0339A8983BEE}" srcId="{74A1E85D-A2DA-4CDD-B290-DE5BA8C0CBCF}" destId="{60EFC452-EF6C-4D69-AF80-CEB61214AB7E}" srcOrd="0" destOrd="0" parTransId="{B6FDA33E-B5F6-446E-9410-C2CB96ABA35F}" sibTransId="{FF02A9F7-B8AE-44F6-A7F1-F0FAF5C602E8}"/>
    <dgm:cxn modelId="{7BAEF870-CD73-4F52-BDAE-96244D32DF9D}" type="presOf" srcId="{8E320513-58AB-4824-8CB2-988BF9BD89B3}" destId="{42CEC7D4-2B68-4E1E-A075-9AF5255F5D25}" srcOrd="0" destOrd="0" presId="urn:microsoft.com/office/officeart/2005/8/layout/orgChart1"/>
    <dgm:cxn modelId="{B6D75675-7815-48E0-95F2-C0741DCE9591}" srcId="{60EFC452-EF6C-4D69-AF80-CEB61214AB7E}" destId="{8E320513-58AB-4824-8CB2-988BF9BD89B3}" srcOrd="1" destOrd="0" parTransId="{CF086E4C-7C8C-4B07-B3E6-4F6A37FBA294}" sibTransId="{5CC2DEDB-F2FD-43FE-A97C-1A2EC7E22196}"/>
    <dgm:cxn modelId="{69658D87-4446-4F36-96CC-CABCFAF92D20}" type="presOf" srcId="{16AE64D2-AE1D-40A7-B080-CFD6B421B6A7}" destId="{C0C9A85C-67E3-4283-B537-8C9B2A7AFC19}" srcOrd="0" destOrd="0" presId="urn:microsoft.com/office/officeart/2005/8/layout/orgChart1"/>
    <dgm:cxn modelId="{4EC7E3B5-DAE4-4B58-A4EF-1F07B1543215}" type="presOf" srcId="{74A1E85D-A2DA-4CDD-B290-DE5BA8C0CBCF}" destId="{BABE325B-269C-46D7-8232-355289759749}" srcOrd="0" destOrd="0" presId="urn:microsoft.com/office/officeart/2005/8/layout/orgChart1"/>
    <dgm:cxn modelId="{C6DD27B8-52DE-48A4-B2E6-5F3D64DB9F15}" srcId="{60EFC452-EF6C-4D69-AF80-CEB61214AB7E}" destId="{6CE748CC-193A-46B1-A4EC-749A6946A7D2}" srcOrd="3" destOrd="0" parTransId="{32301BE1-3971-4CA2-89A8-4F6AC5BB2900}" sibTransId="{0F5B736C-5004-48B6-8B7F-3DBAFAA25FA9}"/>
    <dgm:cxn modelId="{4B89D9B9-4408-436D-84C5-DF82BE98A1FC}" type="presOf" srcId="{CF086E4C-7C8C-4B07-B3E6-4F6A37FBA294}" destId="{0D29FA1E-72E2-4008-AF82-817E7A703F9D}" srcOrd="0" destOrd="0" presId="urn:microsoft.com/office/officeart/2005/8/layout/orgChart1"/>
    <dgm:cxn modelId="{6D567CBF-CDDE-4F5B-B443-9B310495EF33}" type="presOf" srcId="{60EFC452-EF6C-4D69-AF80-CEB61214AB7E}" destId="{098D25D1-F754-43BA-95FE-579F4D51D6FA}" srcOrd="0" destOrd="0" presId="urn:microsoft.com/office/officeart/2005/8/layout/orgChart1"/>
    <dgm:cxn modelId="{CD8A94C6-84C0-4D5F-9656-3EE40F4A4B25}" type="presOf" srcId="{269A7C52-5B41-434A-848D-7E9430049450}" destId="{0FCE1637-0BCC-4D76-9DCC-20C3817E95D5}" srcOrd="1" destOrd="0" presId="urn:microsoft.com/office/officeart/2005/8/layout/orgChart1"/>
    <dgm:cxn modelId="{298327CE-2BCA-4BB1-913B-A61A4EC27AED}" type="presOf" srcId="{16AE64D2-AE1D-40A7-B080-CFD6B421B6A7}" destId="{A8428307-2237-4672-BAEB-7D0041F9D5E0}" srcOrd="1" destOrd="0" presId="urn:microsoft.com/office/officeart/2005/8/layout/orgChart1"/>
    <dgm:cxn modelId="{1DC048CE-0C5C-4900-9E1A-36D8DB0979BE}" type="presOf" srcId="{269A7C52-5B41-434A-848D-7E9430049450}" destId="{79265CDC-1285-4350-AE21-6545F6125041}" srcOrd="0" destOrd="0" presId="urn:microsoft.com/office/officeart/2005/8/layout/orgChart1"/>
    <dgm:cxn modelId="{521BB1DB-6F9A-45F0-ADEC-65844C994C98}" type="presOf" srcId="{60EFC452-EF6C-4D69-AF80-CEB61214AB7E}" destId="{D7773969-705F-42B9-B1AB-A2D305445C69}" srcOrd="1" destOrd="0" presId="urn:microsoft.com/office/officeart/2005/8/layout/orgChart1"/>
    <dgm:cxn modelId="{4C5F09FF-FB7D-4ECB-AB8A-171AD614561D}" type="presOf" srcId="{8E320513-58AB-4824-8CB2-988BF9BD89B3}" destId="{384FA23A-D0BC-4304-ACE6-C7F6110174C3}" srcOrd="1" destOrd="0" presId="urn:microsoft.com/office/officeart/2005/8/layout/orgChart1"/>
    <dgm:cxn modelId="{D12C7615-D3A3-4C33-944A-C6A172980312}" type="presParOf" srcId="{BABE325B-269C-46D7-8232-355289759749}" destId="{37DC507B-90A0-4B11-BF94-7C1C4001891A}" srcOrd="0" destOrd="0" presId="urn:microsoft.com/office/officeart/2005/8/layout/orgChart1"/>
    <dgm:cxn modelId="{B30C24D2-5C3E-41B6-B7B8-B1F8FC806469}" type="presParOf" srcId="{37DC507B-90A0-4B11-BF94-7C1C4001891A}" destId="{82D1CE45-22B3-488F-B103-CF0EF38B51F4}" srcOrd="0" destOrd="0" presId="urn:microsoft.com/office/officeart/2005/8/layout/orgChart1"/>
    <dgm:cxn modelId="{74765A18-DFFC-4040-A1A3-54D33FCAA678}" type="presParOf" srcId="{82D1CE45-22B3-488F-B103-CF0EF38B51F4}" destId="{098D25D1-F754-43BA-95FE-579F4D51D6FA}" srcOrd="0" destOrd="0" presId="urn:microsoft.com/office/officeart/2005/8/layout/orgChart1"/>
    <dgm:cxn modelId="{3D40CE8C-5FC1-44D5-B6EF-3513845BB7CC}" type="presParOf" srcId="{82D1CE45-22B3-488F-B103-CF0EF38B51F4}" destId="{D7773969-705F-42B9-B1AB-A2D305445C69}" srcOrd="1" destOrd="0" presId="urn:microsoft.com/office/officeart/2005/8/layout/orgChart1"/>
    <dgm:cxn modelId="{E4C9F3BF-89B6-4881-8753-C66AED09A14D}" type="presParOf" srcId="{37DC507B-90A0-4B11-BF94-7C1C4001891A}" destId="{623134D5-540B-469C-994B-B10D25A8A4ED}" srcOrd="1" destOrd="0" presId="urn:microsoft.com/office/officeart/2005/8/layout/orgChart1"/>
    <dgm:cxn modelId="{06135283-EB39-4847-B1A9-192E04218D65}" type="presParOf" srcId="{623134D5-540B-469C-994B-B10D25A8A4ED}" destId="{CD4A383E-0382-43FA-B1A6-A26A85A5FA82}" srcOrd="0" destOrd="0" presId="urn:microsoft.com/office/officeart/2005/8/layout/orgChart1"/>
    <dgm:cxn modelId="{6D881C96-2970-4B0A-97B6-6F7B5DCA86A2}" type="presParOf" srcId="{623134D5-540B-469C-994B-B10D25A8A4ED}" destId="{F0265A02-0564-4839-B21F-BD5D4AD01E88}" srcOrd="1" destOrd="0" presId="urn:microsoft.com/office/officeart/2005/8/layout/orgChart1"/>
    <dgm:cxn modelId="{CA35CA83-AA59-4C10-A4A8-FB62EDDED6A4}" type="presParOf" srcId="{F0265A02-0564-4839-B21F-BD5D4AD01E88}" destId="{3F2914D9-299A-42CA-8B66-AADB933ACC72}" srcOrd="0" destOrd="0" presId="urn:microsoft.com/office/officeart/2005/8/layout/orgChart1"/>
    <dgm:cxn modelId="{95AD7AF5-BE09-453B-88F3-4C1E3AA852CF}" type="presParOf" srcId="{3F2914D9-299A-42CA-8B66-AADB933ACC72}" destId="{C0C9A85C-67E3-4283-B537-8C9B2A7AFC19}" srcOrd="0" destOrd="0" presId="urn:microsoft.com/office/officeart/2005/8/layout/orgChart1"/>
    <dgm:cxn modelId="{72661BD6-251B-4D50-B0A7-AB7494A0CEE9}" type="presParOf" srcId="{3F2914D9-299A-42CA-8B66-AADB933ACC72}" destId="{A8428307-2237-4672-BAEB-7D0041F9D5E0}" srcOrd="1" destOrd="0" presId="urn:microsoft.com/office/officeart/2005/8/layout/orgChart1"/>
    <dgm:cxn modelId="{FB12F371-7EDE-4F45-A5F1-C9AF3064C6AB}" type="presParOf" srcId="{F0265A02-0564-4839-B21F-BD5D4AD01E88}" destId="{5CA9B886-A73E-435C-A22F-4998EF1E090A}" srcOrd="1" destOrd="0" presId="urn:microsoft.com/office/officeart/2005/8/layout/orgChart1"/>
    <dgm:cxn modelId="{7DD5CE7B-AD96-4447-A2D2-9C3B39886C94}" type="presParOf" srcId="{F0265A02-0564-4839-B21F-BD5D4AD01E88}" destId="{DD60B0C1-BF33-475C-8F25-90B7875B5C66}" srcOrd="2" destOrd="0" presId="urn:microsoft.com/office/officeart/2005/8/layout/orgChart1"/>
    <dgm:cxn modelId="{C8478D45-4BE5-4269-A536-44E6011279D1}" type="presParOf" srcId="{623134D5-540B-469C-994B-B10D25A8A4ED}" destId="{0D29FA1E-72E2-4008-AF82-817E7A703F9D}" srcOrd="2" destOrd="0" presId="urn:microsoft.com/office/officeart/2005/8/layout/orgChart1"/>
    <dgm:cxn modelId="{61B1893C-AF28-443A-8453-C2B84608AA3E}" type="presParOf" srcId="{623134D5-540B-469C-994B-B10D25A8A4ED}" destId="{4CEDC786-CD00-47D4-93CA-4537038470FA}" srcOrd="3" destOrd="0" presId="urn:microsoft.com/office/officeart/2005/8/layout/orgChart1"/>
    <dgm:cxn modelId="{9C0071EC-593A-4FC9-B064-771AE28EEB87}" type="presParOf" srcId="{4CEDC786-CD00-47D4-93CA-4537038470FA}" destId="{74AF8A18-2E8A-44A7-A3C5-FC490B8C4390}" srcOrd="0" destOrd="0" presId="urn:microsoft.com/office/officeart/2005/8/layout/orgChart1"/>
    <dgm:cxn modelId="{ED6BA416-8EA9-4088-9426-94F85A63E010}" type="presParOf" srcId="{74AF8A18-2E8A-44A7-A3C5-FC490B8C4390}" destId="{42CEC7D4-2B68-4E1E-A075-9AF5255F5D25}" srcOrd="0" destOrd="0" presId="urn:microsoft.com/office/officeart/2005/8/layout/orgChart1"/>
    <dgm:cxn modelId="{9DBFD0E8-4E91-40AA-B89F-ED049C4CFD3C}" type="presParOf" srcId="{74AF8A18-2E8A-44A7-A3C5-FC490B8C4390}" destId="{384FA23A-D0BC-4304-ACE6-C7F6110174C3}" srcOrd="1" destOrd="0" presId="urn:microsoft.com/office/officeart/2005/8/layout/orgChart1"/>
    <dgm:cxn modelId="{E250423B-8EC4-471C-AB65-EFB377C133A9}" type="presParOf" srcId="{4CEDC786-CD00-47D4-93CA-4537038470FA}" destId="{1F6C60C7-075F-4904-8D70-CCBC76C23342}" srcOrd="1" destOrd="0" presId="urn:microsoft.com/office/officeart/2005/8/layout/orgChart1"/>
    <dgm:cxn modelId="{9236D8E6-B788-4539-B43B-F353650A5D75}" type="presParOf" srcId="{4CEDC786-CD00-47D4-93CA-4537038470FA}" destId="{D7F01788-0E7B-440F-B29D-515F8E721EB3}" srcOrd="2" destOrd="0" presId="urn:microsoft.com/office/officeart/2005/8/layout/orgChart1"/>
    <dgm:cxn modelId="{E546494D-1533-4DB4-AAC6-A2BB6A81B703}" type="presParOf" srcId="{623134D5-540B-469C-994B-B10D25A8A4ED}" destId="{9A95F375-78B7-482A-8374-6F73ECD34CF8}" srcOrd="4" destOrd="0" presId="urn:microsoft.com/office/officeart/2005/8/layout/orgChart1"/>
    <dgm:cxn modelId="{D5BD2FB6-BB19-4147-8809-FDB7CC92734A}" type="presParOf" srcId="{623134D5-540B-469C-994B-B10D25A8A4ED}" destId="{7B0A554F-2833-4F9D-A8D9-8822EFD8D065}" srcOrd="5" destOrd="0" presId="urn:microsoft.com/office/officeart/2005/8/layout/orgChart1"/>
    <dgm:cxn modelId="{E8884464-DE82-410C-8AD6-B2C3069B1078}" type="presParOf" srcId="{7B0A554F-2833-4F9D-A8D9-8822EFD8D065}" destId="{9FAA7238-6FD0-47DA-8E06-06AD34B1A798}" srcOrd="0" destOrd="0" presId="urn:microsoft.com/office/officeart/2005/8/layout/orgChart1"/>
    <dgm:cxn modelId="{C1DB3288-B52A-44DB-A4B6-3C0CA30E7490}" type="presParOf" srcId="{9FAA7238-6FD0-47DA-8E06-06AD34B1A798}" destId="{79265CDC-1285-4350-AE21-6545F6125041}" srcOrd="0" destOrd="0" presId="urn:microsoft.com/office/officeart/2005/8/layout/orgChart1"/>
    <dgm:cxn modelId="{B8E2AE96-CF12-4281-8F27-B7458165930B}" type="presParOf" srcId="{9FAA7238-6FD0-47DA-8E06-06AD34B1A798}" destId="{0FCE1637-0BCC-4D76-9DCC-20C3817E95D5}" srcOrd="1" destOrd="0" presId="urn:microsoft.com/office/officeart/2005/8/layout/orgChart1"/>
    <dgm:cxn modelId="{22C52A30-B492-4870-8A05-5C67F2A42793}" type="presParOf" srcId="{7B0A554F-2833-4F9D-A8D9-8822EFD8D065}" destId="{753E0020-C74F-47BE-9FD7-4742F3DF3F16}" srcOrd="1" destOrd="0" presId="urn:microsoft.com/office/officeart/2005/8/layout/orgChart1"/>
    <dgm:cxn modelId="{19425D76-BC7B-4F09-B892-299C6617603A}" type="presParOf" srcId="{7B0A554F-2833-4F9D-A8D9-8822EFD8D065}" destId="{D1CAA0E3-7E17-4ACD-81AD-60669662DFC0}" srcOrd="2" destOrd="0" presId="urn:microsoft.com/office/officeart/2005/8/layout/orgChart1"/>
    <dgm:cxn modelId="{E3B744C8-A12D-4CCE-892E-FC58EC06B254}" type="presParOf" srcId="{623134D5-540B-469C-994B-B10D25A8A4ED}" destId="{0C58B770-DC07-470A-AD8F-28FDEACB5D49}" srcOrd="6" destOrd="0" presId="urn:microsoft.com/office/officeart/2005/8/layout/orgChart1"/>
    <dgm:cxn modelId="{F1019A1F-ECAB-4201-B33E-BCA8E2713F6C}" type="presParOf" srcId="{623134D5-540B-469C-994B-B10D25A8A4ED}" destId="{435FE159-79C8-4290-8BBF-CBB0249B20CE}" srcOrd="7" destOrd="0" presId="urn:microsoft.com/office/officeart/2005/8/layout/orgChart1"/>
    <dgm:cxn modelId="{65DB9881-F7E7-4BAF-9390-BC33880D79C7}" type="presParOf" srcId="{435FE159-79C8-4290-8BBF-CBB0249B20CE}" destId="{5E94123A-0F79-426A-A5CB-C99510690A35}" srcOrd="0" destOrd="0" presId="urn:microsoft.com/office/officeart/2005/8/layout/orgChart1"/>
    <dgm:cxn modelId="{7A849BE2-0C8B-4341-BAFA-CC3A6067F4A4}" type="presParOf" srcId="{5E94123A-0F79-426A-A5CB-C99510690A35}" destId="{4CF42318-0D8F-4F28-8999-BD62C01CC702}" srcOrd="0" destOrd="0" presId="urn:microsoft.com/office/officeart/2005/8/layout/orgChart1"/>
    <dgm:cxn modelId="{CA21CE7B-A0DA-4E33-96E5-07A6BDED72FF}" type="presParOf" srcId="{5E94123A-0F79-426A-A5CB-C99510690A35}" destId="{7F30697F-67A2-4266-A96F-0376730036B0}" srcOrd="1" destOrd="0" presId="urn:microsoft.com/office/officeart/2005/8/layout/orgChart1"/>
    <dgm:cxn modelId="{AF1A5126-1E92-4423-9916-9CBFFDC4D36E}" type="presParOf" srcId="{435FE159-79C8-4290-8BBF-CBB0249B20CE}" destId="{57084DED-3209-4651-8EE9-75844F9D7768}" srcOrd="1" destOrd="0" presId="urn:microsoft.com/office/officeart/2005/8/layout/orgChart1"/>
    <dgm:cxn modelId="{0E463C35-F0FC-4141-8CF6-73D00122CDA7}" type="presParOf" srcId="{435FE159-79C8-4290-8BBF-CBB0249B20CE}" destId="{60E784F8-6871-4057-B28E-225E785A7CEA}" srcOrd="2" destOrd="0" presId="urn:microsoft.com/office/officeart/2005/8/layout/orgChart1"/>
    <dgm:cxn modelId="{EC56B71C-54D5-4A8F-A371-70BE7462D034}" type="presParOf" srcId="{37DC507B-90A0-4B11-BF94-7C1C4001891A}" destId="{9BF956A6-8C8D-4102-AC07-2FA917EA6E57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C58B770-DC07-470A-AD8F-28FDEACB5D49}">
      <dsp:nvSpPr>
        <dsp:cNvPr id="0" name=""/>
        <dsp:cNvSpPr/>
      </dsp:nvSpPr>
      <dsp:spPr>
        <a:xfrm>
          <a:off x="5143500" y="1451489"/>
          <a:ext cx="4028420" cy="46609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3049"/>
              </a:lnTo>
              <a:lnTo>
                <a:pt x="4028420" y="233049"/>
              </a:lnTo>
              <a:lnTo>
                <a:pt x="4028420" y="466098"/>
              </a:lnTo>
            </a:path>
          </a:pathLst>
        </a:custGeom>
        <a:noFill/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A95F375-78B7-482A-8374-6F73ECD34CF8}">
      <dsp:nvSpPr>
        <dsp:cNvPr id="0" name=""/>
        <dsp:cNvSpPr/>
      </dsp:nvSpPr>
      <dsp:spPr>
        <a:xfrm>
          <a:off x="5143500" y="1451489"/>
          <a:ext cx="1342806" cy="46609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3049"/>
              </a:lnTo>
              <a:lnTo>
                <a:pt x="1342806" y="233049"/>
              </a:lnTo>
              <a:lnTo>
                <a:pt x="1342806" y="466098"/>
              </a:lnTo>
            </a:path>
          </a:pathLst>
        </a:custGeom>
        <a:noFill/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D29FA1E-72E2-4008-AF82-817E7A703F9D}">
      <dsp:nvSpPr>
        <dsp:cNvPr id="0" name=""/>
        <dsp:cNvSpPr/>
      </dsp:nvSpPr>
      <dsp:spPr>
        <a:xfrm>
          <a:off x="3800693" y="1451489"/>
          <a:ext cx="1342806" cy="466098"/>
        </a:xfrm>
        <a:custGeom>
          <a:avLst/>
          <a:gdLst/>
          <a:ahLst/>
          <a:cxnLst/>
          <a:rect l="0" t="0" r="0" b="0"/>
          <a:pathLst>
            <a:path>
              <a:moveTo>
                <a:pt x="1342806" y="0"/>
              </a:moveTo>
              <a:lnTo>
                <a:pt x="1342806" y="233049"/>
              </a:lnTo>
              <a:lnTo>
                <a:pt x="0" y="233049"/>
              </a:lnTo>
              <a:lnTo>
                <a:pt x="0" y="466098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D4A383E-0382-43FA-B1A6-A26A85A5FA82}">
      <dsp:nvSpPr>
        <dsp:cNvPr id="0" name=""/>
        <dsp:cNvSpPr/>
      </dsp:nvSpPr>
      <dsp:spPr>
        <a:xfrm>
          <a:off x="1115079" y="1451489"/>
          <a:ext cx="4028420" cy="466098"/>
        </a:xfrm>
        <a:custGeom>
          <a:avLst/>
          <a:gdLst/>
          <a:ahLst/>
          <a:cxnLst/>
          <a:rect l="0" t="0" r="0" b="0"/>
          <a:pathLst>
            <a:path>
              <a:moveTo>
                <a:pt x="4028420" y="0"/>
              </a:moveTo>
              <a:lnTo>
                <a:pt x="4028420" y="233049"/>
              </a:lnTo>
              <a:lnTo>
                <a:pt x="0" y="233049"/>
              </a:lnTo>
              <a:lnTo>
                <a:pt x="0" y="466098"/>
              </a:lnTo>
            </a:path>
          </a:pathLst>
        </a:custGeom>
        <a:noFill/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98D25D1-F754-43BA-95FE-579F4D51D6FA}">
      <dsp:nvSpPr>
        <dsp:cNvPr id="0" name=""/>
        <dsp:cNvSpPr/>
      </dsp:nvSpPr>
      <dsp:spPr>
        <a:xfrm>
          <a:off x="4033742" y="341731"/>
          <a:ext cx="2219515" cy="1109757"/>
        </a:xfrm>
        <a:prstGeom prst="rect">
          <a:avLst/>
        </a:prstGeom>
        <a:solidFill>
          <a:srgbClr val="E9EBEF">
            <a:alpha val="26000"/>
          </a:srgbClr>
        </a:solidFill>
        <a:ln w="25400" cap="flat" cmpd="sng" algn="ctr">
          <a:solidFill>
            <a:srgbClr val="A3ABB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 dirty="0">
              <a:solidFill>
                <a:srgbClr val="234465"/>
              </a:solidFill>
              <a:latin typeface="Calibri"/>
              <a:ea typeface="+mn-ea"/>
              <a:cs typeface="+mn-cs"/>
            </a:rPr>
            <a:t>SQL</a:t>
          </a:r>
        </a:p>
      </dsp:txBody>
      <dsp:txXfrm>
        <a:off x="4033742" y="341731"/>
        <a:ext cx="2219515" cy="1109757"/>
      </dsp:txXfrm>
    </dsp:sp>
    <dsp:sp modelId="{C0C9A85C-67E3-4283-B537-8C9B2A7AFC19}">
      <dsp:nvSpPr>
        <dsp:cNvPr id="0" name=""/>
        <dsp:cNvSpPr/>
      </dsp:nvSpPr>
      <dsp:spPr>
        <a:xfrm>
          <a:off x="5321" y="1917588"/>
          <a:ext cx="2219515" cy="3224745"/>
        </a:xfrm>
        <a:prstGeom prst="rect">
          <a:avLst/>
        </a:prstGeom>
        <a:solidFill>
          <a:srgbClr val="E9EBEF">
            <a:alpha val="26000"/>
          </a:srgbClr>
        </a:solidFill>
        <a:ln w="12700" cap="flat" cmpd="sng" algn="ctr">
          <a:solidFill>
            <a:srgbClr val="A3ABBC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 dirty="0">
              <a:solidFill>
                <a:srgbClr val="234465"/>
              </a:solidFill>
              <a:latin typeface="Calibri"/>
              <a:ea typeface="+mn-ea"/>
              <a:cs typeface="+mn-cs"/>
            </a:rPr>
            <a:t>DDL</a:t>
          </a:r>
        </a:p>
        <a:p>
          <a:pPr marL="0" lvl="0" indent="0" algn="ctr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CREATE</a:t>
          </a:r>
          <a:br>
            <a:rPr lang="en-US" sz="3200" kern="1200" dirty="0"/>
          </a:br>
          <a:r>
            <a:rPr lang="en-US" sz="3200" kern="1200" dirty="0"/>
            <a:t>ALTER</a:t>
          </a:r>
          <a:br>
            <a:rPr lang="en-US" sz="3200" kern="1200" dirty="0"/>
          </a:br>
          <a:r>
            <a:rPr lang="en-US" sz="3200" kern="1200" dirty="0"/>
            <a:t>DROP</a:t>
          </a:r>
          <a:br>
            <a:rPr lang="en-US" sz="3200" kern="1200" dirty="0"/>
          </a:br>
          <a:r>
            <a:rPr lang="en-US" sz="3200" kern="1200" dirty="0"/>
            <a:t>TRUNCATE</a:t>
          </a:r>
        </a:p>
      </dsp:txBody>
      <dsp:txXfrm>
        <a:off x="5321" y="1917588"/>
        <a:ext cx="2219515" cy="3224745"/>
      </dsp:txXfrm>
    </dsp:sp>
    <dsp:sp modelId="{42CEC7D4-2B68-4E1E-A075-9AF5255F5D25}">
      <dsp:nvSpPr>
        <dsp:cNvPr id="0" name=""/>
        <dsp:cNvSpPr/>
      </dsp:nvSpPr>
      <dsp:spPr>
        <a:xfrm>
          <a:off x="2690935" y="1917588"/>
          <a:ext cx="2219515" cy="3224745"/>
        </a:xfrm>
        <a:prstGeom prst="rect">
          <a:avLst/>
        </a:prstGeom>
        <a:solidFill>
          <a:srgbClr val="E9EBEF">
            <a:alpha val="26000"/>
          </a:srgbClr>
        </a:solidFill>
        <a:ln w="12700" cap="flat" cmpd="sng" algn="ctr">
          <a:solidFill>
            <a:srgbClr val="A3ABBC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 dirty="0">
              <a:solidFill>
                <a:srgbClr val="234465"/>
              </a:solidFill>
              <a:latin typeface="Calibri"/>
              <a:ea typeface="+mn-ea"/>
              <a:cs typeface="+mn-cs"/>
            </a:rPr>
            <a:t>DML</a:t>
          </a:r>
        </a:p>
        <a:p>
          <a:pPr marL="0" lvl="0" indent="0" algn="ctr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SELECT</a:t>
          </a:r>
          <a:br>
            <a:rPr lang="en-US" sz="3200" kern="1200" dirty="0"/>
          </a:br>
          <a:r>
            <a:rPr lang="en-US" sz="3200" kern="1200" dirty="0"/>
            <a:t>INSERT</a:t>
          </a:r>
          <a:br>
            <a:rPr lang="en-US" sz="3200" kern="1200" dirty="0"/>
          </a:br>
          <a:r>
            <a:rPr lang="en-US" sz="3200" kern="1200" dirty="0"/>
            <a:t>UPDATE</a:t>
          </a:r>
          <a:br>
            <a:rPr lang="en-US" sz="3200" kern="1200" dirty="0"/>
          </a:br>
          <a:r>
            <a:rPr lang="en-US" sz="3200" kern="1200" dirty="0"/>
            <a:t>DELETE</a:t>
          </a:r>
        </a:p>
      </dsp:txBody>
      <dsp:txXfrm>
        <a:off x="2690935" y="1917588"/>
        <a:ext cx="2219515" cy="3224745"/>
      </dsp:txXfrm>
    </dsp:sp>
    <dsp:sp modelId="{79265CDC-1285-4350-AE21-6545F6125041}">
      <dsp:nvSpPr>
        <dsp:cNvPr id="0" name=""/>
        <dsp:cNvSpPr/>
      </dsp:nvSpPr>
      <dsp:spPr>
        <a:xfrm>
          <a:off x="5376549" y="1917588"/>
          <a:ext cx="2219515" cy="3224745"/>
        </a:xfrm>
        <a:prstGeom prst="rect">
          <a:avLst/>
        </a:prstGeom>
        <a:solidFill>
          <a:srgbClr val="E9EBEF">
            <a:alpha val="26000"/>
          </a:srgbClr>
        </a:solidFill>
        <a:ln w="12700" cap="flat" cmpd="sng" algn="ctr">
          <a:solidFill>
            <a:srgbClr val="A3ABBC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 dirty="0">
              <a:solidFill>
                <a:srgbClr val="234465"/>
              </a:solidFill>
              <a:latin typeface="Calibri"/>
              <a:ea typeface="+mn-ea"/>
              <a:cs typeface="+mn-cs"/>
            </a:rPr>
            <a:t>DCL</a:t>
          </a:r>
        </a:p>
        <a:p>
          <a:pPr marL="0" lvl="0" indent="0" algn="ctr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GRANT</a:t>
          </a:r>
          <a:br>
            <a:rPr lang="en-US" sz="3200" kern="1200" dirty="0"/>
          </a:br>
          <a:r>
            <a:rPr lang="en-US" sz="3200" kern="1200" dirty="0"/>
            <a:t>REVOKE</a:t>
          </a:r>
          <a:br>
            <a:rPr lang="en-US" sz="3200" kern="1200" dirty="0"/>
          </a:br>
          <a:r>
            <a:rPr lang="en-US" sz="3200" kern="1200" dirty="0"/>
            <a:t>DENY</a:t>
          </a:r>
          <a:br>
            <a:rPr lang="en-US" sz="3200" kern="1200" dirty="0"/>
          </a:br>
          <a:endParaRPr lang="en-US" sz="3200" kern="1200" dirty="0"/>
        </a:p>
      </dsp:txBody>
      <dsp:txXfrm>
        <a:off x="5376549" y="1917588"/>
        <a:ext cx="2219515" cy="3224745"/>
      </dsp:txXfrm>
    </dsp:sp>
    <dsp:sp modelId="{4CF42318-0D8F-4F28-8999-BD62C01CC702}">
      <dsp:nvSpPr>
        <dsp:cNvPr id="0" name=""/>
        <dsp:cNvSpPr/>
      </dsp:nvSpPr>
      <dsp:spPr>
        <a:xfrm>
          <a:off x="8062163" y="1917588"/>
          <a:ext cx="2219515" cy="3224745"/>
        </a:xfrm>
        <a:prstGeom prst="rect">
          <a:avLst/>
        </a:prstGeom>
        <a:solidFill>
          <a:srgbClr val="E9EBEF">
            <a:alpha val="26000"/>
          </a:srgbClr>
        </a:solidFill>
        <a:ln w="12700" cap="flat" cmpd="sng" algn="ctr">
          <a:solidFill>
            <a:srgbClr val="A3ABBC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 dirty="0">
              <a:solidFill>
                <a:srgbClr val="234465"/>
              </a:solidFill>
            </a:rPr>
            <a:t>TCL</a:t>
          </a:r>
        </a:p>
        <a:p>
          <a:pPr marL="0" lvl="0" indent="0" algn="ctr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BEGIN TRAN</a:t>
          </a:r>
          <a:br>
            <a:rPr lang="en-US" sz="3200" kern="1200" dirty="0"/>
          </a:br>
          <a:r>
            <a:rPr lang="en-US" sz="3200" kern="1200" dirty="0"/>
            <a:t>COMMIT</a:t>
          </a:r>
          <a:br>
            <a:rPr lang="en-US" sz="3200" kern="1200" dirty="0"/>
          </a:br>
          <a:r>
            <a:rPr lang="en-US" sz="3200" kern="1200" dirty="0"/>
            <a:t>ROLLBACK</a:t>
          </a:r>
          <a:br>
            <a:rPr lang="en-US" sz="3200" kern="1200" dirty="0"/>
          </a:br>
          <a:r>
            <a:rPr lang="en-US" sz="3200" kern="1200" dirty="0"/>
            <a:t>SAVE</a:t>
          </a:r>
        </a:p>
      </dsp:txBody>
      <dsp:txXfrm>
        <a:off x="8062163" y="1917588"/>
        <a:ext cx="2219515" cy="322474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F20103-83CC-4A54-8FDE-9D37FC2629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53962-26EF-44E4-9E69-61B1727AB1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87215-0C8F-4762-A664-737A353EC9A4}" type="datetimeFigureOut">
              <a:rPr lang="bg-BG" smtClean="0"/>
              <a:t>18.4.2023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A6967E-448F-4887-8FCB-34482EFBCC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-1" y="8847000"/>
            <a:ext cx="6443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100" dirty="0"/>
              <a:t>© SoftUni – </a:t>
            </a:r>
            <a:r>
              <a:rPr lang="en-US" sz="1100" u="sng" dirty="0">
                <a:hlinkClick r:id="rId2"/>
              </a:rPr>
              <a:t>https://softuni.org</a:t>
            </a:r>
            <a:r>
              <a:rPr lang="en-US" sz="1100" dirty="0"/>
              <a:t>. Copyrighted document. Unauthorized copy or reproduction is not permitted.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554C2-DDBA-40E2-9536-53A07EC502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443999" y="8847000"/>
            <a:ext cx="412413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318AE-53F9-47EA-B5FE-E9473933AF11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150602968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84649-876A-46C9-8472-14CB09C070D8}" type="datetimeFigureOut">
              <a:rPr lang="en-US" smtClean="0"/>
              <a:t>4/18/2023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067CD-8E6B-4360-9AA8-C5DF2A48A6D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2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530847692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699435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7548A-4D3C-449B-81A5-FA4BE4628490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70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7290413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Relational</a:t>
            </a:r>
            <a:r>
              <a:rPr lang="en-US" baseline="0" dirty="0"/>
              <a:t> Database Management Systems (</a:t>
            </a:r>
            <a:r>
              <a:rPr lang="en-US" dirty="0"/>
              <a:t>RDBMS</a:t>
            </a:r>
            <a:r>
              <a:rPr lang="en-US" baseline="0" dirty="0"/>
              <a:t>) are based on a Client-Server model. Normally, clients communicate with the database over (Transmission Control Protocol/Internet Protocol) TCP/IP protocol. TCP/IP is a </a:t>
            </a:r>
            <a:r>
              <a:rPr lang="en-US" dirty="0">
                <a:effectLst/>
              </a:rPr>
              <a:t>basic communication language over the internet. It has two</a:t>
            </a:r>
            <a:r>
              <a:rPr lang="en-US" baseline="0" dirty="0">
                <a:effectLst/>
              </a:rPr>
              <a:t> layers:</a:t>
            </a:r>
            <a:br>
              <a:rPr lang="en-US" baseline="0" dirty="0">
                <a:effectLst/>
              </a:rPr>
            </a:br>
            <a:r>
              <a:rPr lang="en-US" baseline="0" dirty="0">
                <a:effectLst/>
              </a:rPr>
              <a:t>- TCP – it is assembling the communication into smaller packages transferred through the internet and received by another TCP which reassembles the packages into the original communication.</a:t>
            </a:r>
            <a:br>
              <a:rPr lang="en-US" baseline="0" dirty="0">
                <a:effectLst/>
              </a:rPr>
            </a:br>
            <a:r>
              <a:rPr lang="en-US" baseline="0" dirty="0">
                <a:effectLst/>
              </a:rPr>
              <a:t>- IP – responsible for the addresses in order communication to get to the right destination</a:t>
            </a:r>
          </a:p>
          <a:p>
            <a:r>
              <a:rPr lang="en-US" baseline="0" dirty="0">
                <a:effectLst/>
              </a:rPr>
              <a:t>Here are some of the default ports that databases are using:</a:t>
            </a:r>
            <a:br>
              <a:rPr lang="en-US" baseline="0" dirty="0">
                <a:effectLst/>
              </a:rPr>
            </a:br>
            <a:r>
              <a:rPr lang="en-US" baseline="0" dirty="0">
                <a:effectLst/>
              </a:rPr>
              <a:t>- MySQL -  3306</a:t>
            </a:r>
            <a:br>
              <a:rPr lang="en-US" baseline="0" dirty="0">
                <a:effectLst/>
              </a:rPr>
            </a:br>
            <a:r>
              <a:rPr lang="en-US" baseline="0" dirty="0">
                <a:effectLst/>
              </a:rPr>
              <a:t>- SQL Server - 1433</a:t>
            </a:r>
            <a:br>
              <a:rPr lang="en-US" baseline="0" dirty="0">
                <a:effectLst/>
              </a:rPr>
            </a:br>
            <a:r>
              <a:rPr lang="en-US" baseline="0" dirty="0">
                <a:effectLst/>
              </a:rPr>
              <a:t>- Oracle - 1521</a:t>
            </a:r>
            <a:br>
              <a:rPr lang="en-US" baseline="0" dirty="0">
                <a:effectLst/>
              </a:rPr>
            </a:br>
            <a:r>
              <a:rPr lang="en-US" baseline="0" dirty="0">
                <a:effectLst/>
              </a:rPr>
              <a:t>Clients – it begins the communication with the server. SQL Server and MySQL have different clients. SQL Server uses SQL Server Management Studio(SSMS). MySQL has many: HeidiSQL, MySQL Workbench etc.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4942028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SQL(Structured Query Language) is the main language</a:t>
            </a:r>
            <a:r>
              <a:rPr lang="en-US" baseline="0" dirty="0"/>
              <a:t> to access the database. It has many dialects for the different engines. This means that basically MySQL and SQL Server use different syntax to execute statements. However, SQL is a standard so there are many similarities. SQL is often pronounced as SEQUEL(</a:t>
            </a:r>
            <a:r>
              <a:rPr lang="en-US" dirty="0"/>
              <a:t>Structured English Query Language) in</a:t>
            </a:r>
            <a:r>
              <a:rPr lang="en-US" baseline="0" dirty="0"/>
              <a:t> the past but it was changed to SQL due to trademarks issues. The language is declarative and it has 4 main sections:</a:t>
            </a:r>
          </a:p>
          <a:p>
            <a:r>
              <a:rPr lang="en-US" baseline="0" dirty="0"/>
              <a:t>- DDL(Data Definition Language) – responsible for the managing of the main database objects</a:t>
            </a:r>
            <a:br>
              <a:rPr lang="en-US" baseline="0" dirty="0"/>
            </a:br>
            <a:r>
              <a:rPr lang="en-US" baseline="0" dirty="0"/>
              <a:t>- DML(Data Manipulation Language) – responsible for managing data in the tables</a:t>
            </a:r>
            <a:br>
              <a:rPr lang="en-US" baseline="0" dirty="0"/>
            </a:br>
            <a:r>
              <a:rPr lang="en-US" baseline="0" dirty="0"/>
              <a:t>- DCL(Data Control Language) – responsible for the permissions in the database</a:t>
            </a:r>
            <a:br>
              <a:rPr lang="en-US" baseline="0" dirty="0"/>
            </a:br>
            <a:r>
              <a:rPr lang="en-US" baseline="0" dirty="0"/>
              <a:t>- TCL(Transaction Control Language) – responsible for controlling the transactions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2107285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table is the</a:t>
            </a:r>
            <a:r>
              <a:rPr lang="en-US" baseline="0" dirty="0"/>
              <a:t> main unit of data storage. It has rows, columns and cells. Cells contain stored data. Each column has a data type. Types can be VARCHAR(String), INT, DATE etc.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40351626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Views are objects</a:t>
            </a:r>
            <a:r>
              <a:rPr lang="en-US" baseline="0" dirty="0"/>
              <a:t> that show portion of the data. For example, we may show only 3 column even though the table has 9.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922176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35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0975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65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1747694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C0F205-FB23-4B4A-AA1E-CC80DEDB9B7E}" type="slidenum">
              <a:rPr lang="en-BG" smtClean="0"/>
              <a:t>66</a:t>
            </a:fld>
            <a:endParaRPr lang="en-BG"/>
          </a:p>
        </p:txBody>
      </p:sp>
    </p:spTree>
    <p:extLst>
      <p:ext uri="{BB962C8B-B14F-4D97-AF65-F5344CB8AC3E}">
        <p14:creationId xmlns:p14="http://schemas.microsoft.com/office/powerpoint/2010/main" val="12014459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D1C0779-821B-433B-AB3A-0953EE966C7E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69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6589384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hyperlink" Target="https://softuni.org/" TargetMode="Externa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hyperlink" Target="https://about.softuni.bg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11" Type="http://schemas.openxmlformats.org/officeDocument/2006/relationships/image" Target="../media/image4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hyperlink" Target="https://softuni.bg/" TargetMode="External"/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2" Type="http://schemas.openxmlformats.org/officeDocument/2006/relationships/hyperlink" Target="https://forum.softuni.bg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softuni.org/" TargetMode="External"/><Relationship Id="rId11" Type="http://schemas.openxmlformats.org/officeDocument/2006/relationships/image" Target="../media/image5.png"/><Relationship Id="rId5" Type="http://schemas.openxmlformats.org/officeDocument/2006/relationships/image" Target="../media/image17.png"/><Relationship Id="rId10" Type="http://schemas.openxmlformats.org/officeDocument/2006/relationships/hyperlink" Target="https://softuni.foundation/" TargetMode="External"/><Relationship Id="rId4" Type="http://schemas.openxmlformats.org/officeDocument/2006/relationships/hyperlink" Target="https://www.facebook.com/SoftwareUniversity" TargetMode="External"/><Relationship Id="rId9" Type="http://schemas.openxmlformats.org/officeDocument/2006/relationships/image" Target="../media/image19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Bottom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/>
        </p:nvSpPr>
        <p:spPr>
          <a:xfrm>
            <a:off x="0" y="6702676"/>
            <a:ext cx="12195176" cy="1553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4" name="Picture Logo SoftUni" descr="SoftUni logo">
            <a:extLst>
              <a:ext uri="{FF2B5EF4-FFF2-40B4-BE49-F238E27FC236}">
                <a16:creationId xmlns:a16="http://schemas.microsoft.com/office/drawing/2014/main" id="{C4D6B2A2-DFF0-4712-BFEC-6676BEC99FE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4460" y="5184000"/>
            <a:ext cx="3751540" cy="1297655"/>
          </a:xfrm>
          <a:prstGeom prst="rect">
            <a:avLst/>
          </a:prstGeom>
        </p:spPr>
      </p:pic>
      <p:sp>
        <p:nvSpPr>
          <p:cNvPr id="31" name="Text Placeholder Company Site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8708505" y="6130863"/>
            <a:ext cx="2951518" cy="34155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r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7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Company Web Site</a:t>
            </a:r>
          </a:p>
        </p:txBody>
      </p:sp>
      <p:sp>
        <p:nvSpPr>
          <p:cNvPr id="30" name="Text Placeholder Company Name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8708505" y="5756628"/>
            <a:ext cx="2951518" cy="367080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r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9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Company Name</a:t>
            </a:r>
          </a:p>
        </p:txBody>
      </p:sp>
      <p:pic>
        <p:nvPicPr>
          <p:cNvPr id="35" name="Picture SoftUni Mascot" descr="SoftUni mascot">
            <a:extLst>
              <a:ext uri="{FF2B5EF4-FFF2-40B4-BE49-F238E27FC236}">
                <a16:creationId xmlns:a16="http://schemas.microsoft.com/office/drawing/2014/main" id="{951E7DA9-C5F0-43D9-B013-3BDF9EEF029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848924" y="2609644"/>
            <a:ext cx="2788893" cy="3018284"/>
          </a:xfrm>
          <a:prstGeom prst="rect">
            <a:avLst/>
          </a:prstGeom>
        </p:spPr>
      </p:pic>
      <p:pic>
        <p:nvPicPr>
          <p:cNvPr id="22" name="Picture Logo Software University" descr="Software University logo">
            <a:hlinkClick r:id="rId4"/>
            <a:extLst>
              <a:ext uri="{FF2B5EF4-FFF2-40B4-BE49-F238E27FC236}">
                <a16:creationId xmlns:a16="http://schemas.microsoft.com/office/drawing/2014/main" id="{F2315EB3-3FE4-4D3B-921E-5F209CEC13CB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944" y="5918567"/>
            <a:ext cx="1830305" cy="628159"/>
          </a:xfrm>
          <a:prstGeom prst="rect">
            <a:avLst/>
          </a:prstGeom>
        </p:spPr>
      </p:pic>
      <p:sp>
        <p:nvSpPr>
          <p:cNvPr id="40" name="Text Placeholder Author Position">
            <a:extLst>
              <a:ext uri="{FF2B5EF4-FFF2-40B4-BE49-F238E27FC236}">
                <a16:creationId xmlns:a16="http://schemas.microsoft.com/office/drawing/2014/main" id="{CD940256-851E-46C8-8BFB-A5ECA6C7DA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553082" y="5344180"/>
            <a:ext cx="2980696" cy="44479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3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Position</a:t>
            </a:r>
          </a:p>
        </p:txBody>
      </p:sp>
      <p:sp>
        <p:nvSpPr>
          <p:cNvPr id="36" name="Text Placeholder Author Name">
            <a:extLst>
              <a:ext uri="{FF2B5EF4-FFF2-40B4-BE49-F238E27FC236}">
                <a16:creationId xmlns:a16="http://schemas.microsoft.com/office/drawing/2014/main" id="{3B21F47B-DE1F-442D-A2B7-6866F87867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553082" y="4851838"/>
            <a:ext cx="2980696" cy="454398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7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Author Name</a:t>
            </a:r>
          </a:p>
        </p:txBody>
      </p:sp>
      <p:sp>
        <p:nvSpPr>
          <p:cNvPr id="33" name="Picture Placeholder Title Image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53082" y="2740913"/>
            <a:ext cx="4642919" cy="1936503"/>
          </a:xfrm>
        </p:spPr>
        <p:txBody>
          <a:bodyPr/>
          <a:lstStyle>
            <a:lvl1pPr marL="0" indent="0" algn="ctr" latinLnBrk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43" name="Presentation Subtitle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54182" y="1258272"/>
            <a:ext cx="11083636" cy="1315728"/>
          </a:xfrm>
        </p:spPr>
        <p:txBody>
          <a:bodyPr anchor="t" anchorCtr="0">
            <a:normAutofit/>
          </a:bodyPr>
          <a:lstStyle>
            <a:lvl1pPr marL="0" indent="0" algn="ctr" latinLnBrk="0">
              <a:buNone/>
              <a:defRPr sz="3598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Presentation Subtitle</a:t>
            </a:r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182" y="321502"/>
            <a:ext cx="11083636" cy="882654"/>
          </a:xfrm>
        </p:spPr>
        <p:txBody>
          <a:bodyPr/>
          <a:lstStyle>
            <a:lvl1pPr algn="ctr" latinLnBrk="0">
              <a:defRPr sz="4798"/>
            </a:lvl1pPr>
          </a:lstStyle>
          <a:p>
            <a:r>
              <a:rPr lang="en-US" noProof="0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970179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>
            <a:extLst>
              <a:ext uri="{FF2B5EF4-FFF2-40B4-BE49-F238E27FC236}">
                <a16:creationId xmlns:a16="http://schemas.microsoft.com/office/drawing/2014/main" id="{F888EE71-82B3-40F1-A63F-7417422FB4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44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4" name="Text Placeholder Body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69002" y="1353866"/>
            <a:ext cx="7426234" cy="5219931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Picture Placeholder Left"/>
          <p:cNvSpPr>
            <a:spLocks noGrp="1"/>
          </p:cNvSpPr>
          <p:nvPr>
            <p:ph type="pic" idx="1" hasCustomPrompt="1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 latinLnBrk="0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noProof="0"/>
              <a:t>Your Picture Here</a:t>
            </a:r>
          </a:p>
        </p:txBody>
      </p:sp>
      <p:sp>
        <p:nvSpPr>
          <p:cNvPr id="3" name="Rectangle Left Second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Left First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Down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Rectangle Top">
            <a:extLst>
              <a:ext uri="{FF2B5EF4-FFF2-40B4-BE49-F238E27FC236}">
                <a16:creationId xmlns:a16="http://schemas.microsoft.com/office/drawing/2014/main" id="{274B8F05-DFCE-47BD-BAFD-DF93E1A63BDD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Logo Software University" descr="Software University logo">
            <a:extLst>
              <a:ext uri="{FF2B5EF4-FFF2-40B4-BE49-F238E27FC236}">
                <a16:creationId xmlns:a16="http://schemas.microsoft.com/office/drawing/2014/main" id="{233CBB95-791E-4630-B3D9-FADFCE7BCF5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3" name="Slide Title">
            <a:extLst>
              <a:ext uri="{FF2B5EF4-FFF2-40B4-BE49-F238E27FC236}">
                <a16:creationId xmlns:a16="http://schemas.microsoft.com/office/drawing/2014/main" id="{3F218E34-55D7-4290-BFE4-80F31F9415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377401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Bottom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 userDrawn="1"/>
        </p:nvSpPr>
        <p:spPr>
          <a:xfrm>
            <a:off x="0" y="6371332"/>
            <a:ext cx="12195176" cy="4872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3" name="Rectangle Bottom Copyright">
            <a:extLst>
              <a:ext uri="{FF2B5EF4-FFF2-40B4-BE49-F238E27FC236}">
                <a16:creationId xmlns:a16="http://schemas.microsoft.com/office/drawing/2014/main" id="{B07FB7FB-DA6C-4F5D-B068-357F0FCE27D8}"/>
              </a:ext>
            </a:extLst>
          </p:cNvPr>
          <p:cNvSpPr/>
          <p:nvPr userDrawn="1"/>
        </p:nvSpPr>
        <p:spPr>
          <a:xfrm>
            <a:off x="111000" y="6454758"/>
            <a:ext cx="11970000" cy="258449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© SoftUni – </a:t>
            </a:r>
            <a:r>
              <a:rPr lang="en-US" sz="1600" u="sng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2"/>
              </a:rPr>
              <a:t>https://about.softuni.bg</a:t>
            </a:r>
            <a:r>
              <a:rPr lang="en-US" sz="1600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Copyrighted document. Unauthorized copy, reproduction or use is not permitted.</a:t>
            </a:r>
            <a:endParaRPr lang="en-US" sz="2400" noProof="0" dirty="0">
              <a:solidFill>
                <a:schemeClr val="bg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26" name="Picture SoftUni Mascot" descr="SoftUni mascot with open hand">
            <a:extLst>
              <a:ext uri="{FF2B5EF4-FFF2-40B4-BE49-F238E27FC236}">
                <a16:creationId xmlns:a16="http://schemas.microsoft.com/office/drawing/2014/main" id="{247CFF3C-C4FA-493D-8505-DF469F4D36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586" y="2898830"/>
            <a:ext cx="2451608" cy="2959741"/>
          </a:xfrm>
          <a:prstGeom prst="rect">
            <a:avLst/>
          </a:prstGeom>
        </p:spPr>
      </p:pic>
      <p:grpSp>
        <p:nvGrpSpPr>
          <p:cNvPr id="2" name="Group SoftUni Brands">
            <a:extLst>
              <a:ext uri="{FF2B5EF4-FFF2-40B4-BE49-F238E27FC236}">
                <a16:creationId xmlns:a16="http://schemas.microsoft.com/office/drawing/2014/main" id="{418FAE34-C1F8-46C7-A4AE-F270D1E70F25}"/>
              </a:ext>
            </a:extLst>
          </p:cNvPr>
          <p:cNvGrpSpPr/>
          <p:nvPr userDrawn="1"/>
        </p:nvGrpSpPr>
        <p:grpSpPr>
          <a:xfrm>
            <a:off x="3332216" y="1702473"/>
            <a:ext cx="8314909" cy="3543782"/>
            <a:chOff x="3332216" y="1702473"/>
            <a:chExt cx="8314909" cy="3543782"/>
          </a:xfrm>
        </p:grpSpPr>
        <p:pic>
          <p:nvPicPr>
            <p:cNvPr id="24" name="Picture SoftUni Kids Logo" descr="SoftUni Kids logo">
              <a:extLst>
                <a:ext uri="{FF2B5EF4-FFF2-40B4-BE49-F238E27FC236}">
                  <a16:creationId xmlns:a16="http://schemas.microsoft.com/office/drawing/2014/main" id="{B0812936-74B6-4265-8C08-AEDC8C79870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16883" y="3776294"/>
              <a:ext cx="1130242" cy="1389256"/>
            </a:xfrm>
            <a:prstGeom prst="rect">
              <a:avLst/>
            </a:prstGeom>
          </p:spPr>
        </p:pic>
        <p:pic>
          <p:nvPicPr>
            <p:cNvPr id="23" name="Picture SoftUni Foundation Logo" descr="SoftUni Foundation logo">
              <a:extLst>
                <a:ext uri="{FF2B5EF4-FFF2-40B4-BE49-F238E27FC236}">
                  <a16:creationId xmlns:a16="http://schemas.microsoft.com/office/drawing/2014/main" id="{6643F71A-2013-433A-8322-FBAAED3162D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53913" y="3788231"/>
              <a:ext cx="1166400" cy="1350756"/>
            </a:xfrm>
            <a:prstGeom prst="rect">
              <a:avLst/>
            </a:prstGeom>
          </p:spPr>
        </p:pic>
        <p:pic>
          <p:nvPicPr>
            <p:cNvPr id="22" name="Picture SoftUni Digital Logo" descr="SoftUni Digital logo">
              <a:extLst>
                <a:ext uri="{FF2B5EF4-FFF2-40B4-BE49-F238E27FC236}">
                  <a16:creationId xmlns:a16="http://schemas.microsoft.com/office/drawing/2014/main" id="{0A83D66F-855B-463B-920B-BF239B01A20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7695" y="3789000"/>
              <a:ext cx="1084614" cy="1457255"/>
            </a:xfrm>
            <a:prstGeom prst="rect">
              <a:avLst/>
            </a:prstGeom>
          </p:spPr>
        </p:pic>
        <p:pic>
          <p:nvPicPr>
            <p:cNvPr id="21" name="Picture SoftUni Creative Logo" descr="SoftUni Creative logo">
              <a:extLst>
                <a:ext uri="{FF2B5EF4-FFF2-40B4-BE49-F238E27FC236}">
                  <a16:creationId xmlns:a16="http://schemas.microsoft.com/office/drawing/2014/main" id="{EA755AAE-BA08-481C-9224-0061170EE4B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3913" y="3776293"/>
              <a:ext cx="1166400" cy="1389257"/>
            </a:xfrm>
            <a:prstGeom prst="rect">
              <a:avLst/>
            </a:prstGeom>
          </p:spPr>
        </p:pic>
        <p:pic>
          <p:nvPicPr>
            <p:cNvPr id="20" name="Picture SoftUni Svetlina Logo" descr="SoftUni Svetlina logo">
              <a:extLst>
                <a:ext uri="{FF2B5EF4-FFF2-40B4-BE49-F238E27FC236}">
                  <a16:creationId xmlns:a16="http://schemas.microsoft.com/office/drawing/2014/main" id="{827D15FD-4C66-4B85-98E6-7826AA8F61C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5029" y="3776293"/>
              <a:ext cx="1166400" cy="1402229"/>
            </a:xfrm>
            <a:prstGeom prst="rect">
              <a:avLst/>
            </a:prstGeom>
          </p:spPr>
        </p:pic>
        <p:pic>
          <p:nvPicPr>
            <p:cNvPr id="25" name="Picture Software University Logo" descr="Software University logo">
              <a:extLst>
                <a:ext uri="{FF2B5EF4-FFF2-40B4-BE49-F238E27FC236}">
                  <a16:creationId xmlns:a16="http://schemas.microsoft.com/office/drawing/2014/main" id="{C74C190C-5856-41B9-8819-AE8DE0E1098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2216" y="3776295"/>
              <a:ext cx="1164654" cy="1440000"/>
            </a:xfrm>
            <a:prstGeom prst="rect">
              <a:avLst/>
            </a:prstGeom>
          </p:spPr>
        </p:pic>
        <p:cxnSp>
          <p:nvCxnSpPr>
            <p:cNvPr id="33" name="Straight Connector 6">
              <a:extLst>
                <a:ext uri="{FF2B5EF4-FFF2-40B4-BE49-F238E27FC236}">
                  <a16:creationId xmlns:a16="http://schemas.microsoft.com/office/drawing/2014/main" id="{5C63D1E8-4A92-4691-8A24-A2FC7E8008E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077113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5">
              <a:extLst>
                <a:ext uri="{FF2B5EF4-FFF2-40B4-BE49-F238E27FC236}">
                  <a16:creationId xmlns:a16="http://schemas.microsoft.com/office/drawing/2014/main" id="{6E91D320-3732-40B8-864D-142D0A277ED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63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4">
              <a:extLst>
                <a:ext uri="{FF2B5EF4-FFF2-40B4-BE49-F238E27FC236}">
                  <a16:creationId xmlns:a16="http://schemas.microsoft.com/office/drawing/2014/main" id="{299ABE09-E33C-46B7-A80D-7BF4A6956211}"/>
                </a:ext>
              </a:extLst>
            </p:cNvPr>
            <p:cNvCxnSpPr/>
            <p:nvPr userDrawn="1"/>
          </p:nvCxnSpPr>
          <p:spPr>
            <a:xfrm>
              <a:off x="819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3">
              <a:extLst>
                <a:ext uri="{FF2B5EF4-FFF2-40B4-BE49-F238E27FC236}">
                  <a16:creationId xmlns:a16="http://schemas.microsoft.com/office/drawing/2014/main" id="{93DDBF37-0764-47AA-94E3-9A44F3ED8FB5}"/>
                </a:ext>
              </a:extLst>
            </p:cNvPr>
            <p:cNvCxnSpPr/>
            <p:nvPr userDrawn="1"/>
          </p:nvCxnSpPr>
          <p:spPr>
            <a:xfrm>
              <a:off x="675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">
              <a:extLst>
                <a:ext uri="{FF2B5EF4-FFF2-40B4-BE49-F238E27FC236}">
                  <a16:creationId xmlns:a16="http://schemas.microsoft.com/office/drawing/2014/main" id="{72BFE2F3-0845-4E5B-9375-E9D4027DD675}"/>
                </a:ext>
              </a:extLst>
            </p:cNvPr>
            <p:cNvCxnSpPr/>
            <p:nvPr userDrawn="1"/>
          </p:nvCxnSpPr>
          <p:spPr>
            <a:xfrm>
              <a:off x="5309913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1">
              <a:extLst>
                <a:ext uri="{FF2B5EF4-FFF2-40B4-BE49-F238E27FC236}">
                  <a16:creationId xmlns:a16="http://schemas.microsoft.com/office/drawing/2014/main" id="{D4E5982E-3110-47E1-A5BB-91B7BECC3093}"/>
                </a:ext>
              </a:extLst>
            </p:cNvPr>
            <p:cNvCxnSpPr/>
            <p:nvPr userDrawn="1"/>
          </p:nvCxnSpPr>
          <p:spPr>
            <a:xfrm>
              <a:off x="3915327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Horizontal">
              <a:extLst>
                <a:ext uri="{FF2B5EF4-FFF2-40B4-BE49-F238E27FC236}">
                  <a16:creationId xmlns:a16="http://schemas.microsoft.com/office/drawing/2014/main" id="{5F62FB7C-BD6E-4383-98C1-2CF30F34CAF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915327" y="3335565"/>
              <a:ext cx="716178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0">
              <a:extLst>
                <a:ext uri="{FF2B5EF4-FFF2-40B4-BE49-F238E27FC236}">
                  <a16:creationId xmlns:a16="http://schemas.microsoft.com/office/drawing/2014/main" id="{C84A0FE1-723D-4682-8682-77BAD950EE15}"/>
                </a:ext>
              </a:extLst>
            </p:cNvPr>
            <p:cNvCxnSpPr/>
            <p:nvPr userDrawn="1"/>
          </p:nvCxnSpPr>
          <p:spPr>
            <a:xfrm>
              <a:off x="7496220" y="309299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Picture SoftUni Logo" descr="SoftUni logo">
              <a:extLst>
                <a:ext uri="{FF2B5EF4-FFF2-40B4-BE49-F238E27FC236}">
                  <a16:creationId xmlns:a16="http://schemas.microsoft.com/office/drawing/2014/main" id="{A0675455-B7FA-4569-A5FD-A3B0F20B2A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96770" y="1702473"/>
              <a:ext cx="1198901" cy="1198901"/>
            </a:xfrm>
            <a:prstGeom prst="rect">
              <a:avLst/>
            </a:prstGeom>
          </p:spPr>
        </p:pic>
      </p:grpSp>
      <p:sp>
        <p:nvSpPr>
          <p:cNvPr id="19" name="Slide Title">
            <a:extLst>
              <a:ext uri="{FF2B5EF4-FFF2-40B4-BE49-F238E27FC236}">
                <a16:creationId xmlns:a16="http://schemas.microsoft.com/office/drawing/2014/main" id="{7CFDBB16-985C-4CC7-B6DB-B81B360379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628" y="703244"/>
            <a:ext cx="5916372" cy="1033303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marR="0" lvl="0" indent="0" algn="l" defTabSz="913852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E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kumimoji="0" lang="en-US" sz="8797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Questions?</a:t>
            </a:r>
            <a:endParaRPr kumimoji="0" lang="en-US" sz="8797" b="1" i="0" u="none" strike="noStrike" kern="1200" cap="none" spc="150" normalizeH="0" baseline="0" noProof="0" dirty="0">
              <a:ln w="11430"/>
              <a:solidFill>
                <a:srgbClr val="234465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6" name="Logo Software University" descr="Software University logo">
            <a:extLst>
              <a:ext uri="{FF2B5EF4-FFF2-40B4-BE49-F238E27FC236}">
                <a16:creationId xmlns:a16="http://schemas.microsoft.com/office/drawing/2014/main" id="{67FC4D2E-913D-432A-B658-F0D82839FA5E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7"/>
            <a:ext cx="2013336" cy="69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06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">
            <a:extLst>
              <a:ext uri="{FF2B5EF4-FFF2-40B4-BE49-F238E27FC236}">
                <a16:creationId xmlns:a16="http://schemas.microsoft.com/office/drawing/2014/main" id="{5B8761D8-B42F-4A70-A0CE-682CEB2AE3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pic>
        <p:nvPicPr>
          <p:cNvPr id="19" name="Picture Forum" descr="Forum icon">
            <a:hlinkClick r:id="rId2" tooltip="Software University Discussion Forum"/>
            <a:extLst>
              <a:ext uri="{FF2B5EF4-FFF2-40B4-BE49-F238E27FC236}">
                <a16:creationId xmlns:a16="http://schemas.microsoft.com/office/drawing/2014/main" id="{98C579AD-FAF5-4B28-9B52-5457F1E9006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24350" y="5249556"/>
            <a:ext cx="970156" cy="965726"/>
          </a:xfrm>
          <a:prstGeom prst="rect">
            <a:avLst/>
          </a:prstGeom>
        </p:spPr>
      </p:pic>
      <p:pic>
        <p:nvPicPr>
          <p:cNvPr id="17" name="Picture Logo FB" descr="Facebook logo">
            <a:hlinkClick r:id="rId4" tooltip="Software University @ Facebook"/>
            <a:extLst>
              <a:ext uri="{FF2B5EF4-FFF2-40B4-BE49-F238E27FC236}">
                <a16:creationId xmlns:a16="http://schemas.microsoft.com/office/drawing/2014/main" id="{6B2C510E-5EF2-49F6-B926-2BD74CD3C7F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507451" y="3689937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Logo SoftUni Right" descr="Software University logo">
            <a:hlinkClick r:id="rId6"/>
            <a:extLst>
              <a:ext uri="{FF2B5EF4-FFF2-40B4-BE49-F238E27FC236}">
                <a16:creationId xmlns:a16="http://schemas.microsoft.com/office/drawing/2014/main" id="{F4604840-E810-44B7-9FF1-3B28CD68B758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3401" y="1674000"/>
            <a:ext cx="1192055" cy="1473880"/>
          </a:xfrm>
          <a:prstGeom prst="rect">
            <a:avLst/>
          </a:prstGeom>
        </p:spPr>
      </p:pic>
      <p:pic>
        <p:nvPicPr>
          <p:cNvPr id="16" name="Picture SoftUni Mascot" descr="SoftUni mascot">
            <a:hlinkClick r:id="rId8"/>
            <a:extLst>
              <a:ext uri="{FF2B5EF4-FFF2-40B4-BE49-F238E27FC236}">
                <a16:creationId xmlns:a16="http://schemas.microsoft.com/office/drawing/2014/main" id="{07C965FA-A87E-4824-AFA8-C67AF548A76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81957" y="2584289"/>
            <a:ext cx="2732955" cy="3630993"/>
          </a:xfrm>
          <a:prstGeom prst="rect">
            <a:avLst/>
          </a:prstGeom>
        </p:spPr>
      </p:pic>
      <p:sp>
        <p:nvSpPr>
          <p:cNvPr id="12" name="Slide Body Text">
            <a:extLst>
              <a:ext uri="{FF2B5EF4-FFF2-40B4-BE49-F238E27FC236}">
                <a16:creationId xmlns:a16="http://schemas.microsoft.com/office/drawing/2014/main" id="{0C1F9416-8B6E-46DE-973C-777785E27A26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52410" y="1186307"/>
            <a:ext cx="8688590" cy="5496127"/>
          </a:xfrm>
        </p:spPr>
        <p:txBody>
          <a:bodyPr wrap="square">
            <a:noAutofit/>
          </a:bodyPr>
          <a:lstStyle>
            <a:lvl1pPr latinLnBrk="0">
              <a:buClr>
                <a:schemeClr val="tx1"/>
              </a:buClr>
              <a:defRPr sz="2798"/>
            </a:lvl1pPr>
            <a:lvl2pPr marL="989981" marR="0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 sz="2800"/>
            </a:lvl2pPr>
            <a:lvl3pPr>
              <a:buClr>
                <a:schemeClr val="tx1"/>
              </a:buClr>
              <a:defRPr/>
            </a:lvl3pPr>
          </a:lstStyle>
          <a:p>
            <a:r>
              <a:rPr lang="en-US" sz="3000" noProof="0" dirty="0"/>
              <a:t>Software University – High-Quality Education, Profession and Job for Software Developers</a:t>
            </a:r>
          </a:p>
          <a:p>
            <a:pPr lvl="1"/>
            <a:r>
              <a:rPr lang="en-US" noProof="1">
                <a:hlinkClick r:id="rId8"/>
              </a:rPr>
              <a:t>softuni.bg</a:t>
            </a:r>
            <a:endParaRPr lang="en-US" noProof="1"/>
          </a:p>
          <a:p>
            <a:r>
              <a:rPr lang="en-US" sz="3000" noProof="0" dirty="0"/>
              <a:t>Software University Foundation</a:t>
            </a:r>
          </a:p>
          <a:p>
            <a:pPr lvl="1"/>
            <a:r>
              <a:rPr lang="en-US" noProof="1">
                <a:hlinkClick r:id="rId10"/>
              </a:rPr>
              <a:t>softuni.foundation</a:t>
            </a:r>
            <a:endParaRPr lang="en-US" noProof="1"/>
          </a:p>
          <a:p>
            <a:r>
              <a:rPr lang="en-US" sz="3000" noProof="0" dirty="0"/>
              <a:t>Software University @ Facebook</a:t>
            </a:r>
          </a:p>
          <a:p>
            <a:pPr lvl="1"/>
            <a:r>
              <a:rPr lang="en-US" noProof="1">
                <a:hlinkClick r:id="rId4"/>
              </a:rPr>
              <a:t>facebook.com/SoftwareUniversity</a:t>
            </a:r>
            <a:endParaRPr lang="en-US" noProof="1"/>
          </a:p>
          <a:p>
            <a:r>
              <a:rPr lang="en-US" sz="3000" noProof="0" dirty="0"/>
              <a:t>Software University Forums</a:t>
            </a:r>
          </a:p>
          <a:p>
            <a:pPr lvl="1"/>
            <a:r>
              <a:rPr lang="en-US" noProof="1">
                <a:hlinkClick r:id="rId2"/>
              </a:rPr>
              <a:t>forum.softuni.bg</a:t>
            </a:r>
            <a:endParaRPr lang="en-US" noProof="1"/>
          </a:p>
        </p:txBody>
      </p:sp>
      <p:sp>
        <p:nvSpPr>
          <p:cNvPr id="10" name="Rectangle Top">
            <a:extLst>
              <a:ext uri="{FF2B5EF4-FFF2-40B4-BE49-F238E27FC236}">
                <a16:creationId xmlns:a16="http://schemas.microsoft.com/office/drawing/2014/main" id="{86646B95-5E3B-4DE8-9118-031C2C296D8C}"/>
              </a:ext>
            </a:extLst>
          </p:cNvPr>
          <p:cNvSpPr/>
          <p:nvPr userDrawn="1"/>
        </p:nvSpPr>
        <p:spPr>
          <a:xfrm>
            <a:off x="0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1" name="Logo Software University" descr="Software University logo">
            <a:extLst>
              <a:ext uri="{FF2B5EF4-FFF2-40B4-BE49-F238E27FC236}">
                <a16:creationId xmlns:a16="http://schemas.microsoft.com/office/drawing/2014/main" id="{58AB1944-B146-4E89-B2D9-426EB610F319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8" name="Slide Title">
            <a:extLst>
              <a:ext uri="{FF2B5EF4-FFF2-40B4-BE49-F238E27FC236}">
                <a16:creationId xmlns:a16="http://schemas.microsoft.com/office/drawing/2014/main" id="{AE87ED9C-76E1-4D85-9B06-3AF44AABB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286" y="108873"/>
            <a:ext cx="9742626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Trainings @ Software University (SoftUni)</a:t>
            </a:r>
          </a:p>
        </p:txBody>
      </p:sp>
    </p:spTree>
    <p:extLst>
      <p:ext uri="{BB962C8B-B14F-4D97-AF65-F5344CB8AC3E}">
        <p14:creationId xmlns:p14="http://schemas.microsoft.com/office/powerpoint/2010/main" val="2196466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3C145-EA12-94EF-AA17-5F628EA0AD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B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55E72E-5B45-B6EE-75AE-03B188AD9A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B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C6A8EA-0240-01AB-A7C2-BD1CD885E1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2F75B-1C4E-1E47-AE31-5B79E79ADF4F}" type="datetimeFigureOut">
              <a:rPr lang="en-BG" smtClean="0"/>
              <a:t>04/18/2023</a:t>
            </a:fld>
            <a:endParaRPr lang="en-B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5CBF96-4249-1541-E44E-FBCECA233B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B54F2-814F-F79B-8CD7-FA3133365C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7CCE35-F5E1-7541-B177-7204A9BB7A19}" type="slidenum">
              <a:rPr lang="en-BG" smtClean="0"/>
              <a:t>‹#›</a:t>
            </a:fld>
            <a:endParaRPr lang="en-BG"/>
          </a:p>
        </p:txBody>
      </p:sp>
    </p:spTree>
    <p:extLst>
      <p:ext uri="{BB962C8B-B14F-4D97-AF65-F5344CB8AC3E}">
        <p14:creationId xmlns:p14="http://schemas.microsoft.com/office/powerpoint/2010/main" val="18567720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615109" y="5585916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3529216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Slide Body Text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6125"/>
            <a:ext cx="11818096" cy="5528766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Logo Software University" descr="Software University logo">
            <a:extLst>
              <a:ext uri="{FF2B5EF4-FFF2-40B4-BE49-F238E27FC236}">
                <a16:creationId xmlns:a16="http://schemas.microsoft.com/office/drawing/2014/main" id="{B1D3B425-B9BF-43ED-9DEC-C05002FBA22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6" name="Slide Title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110297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0020EB61-2079-41A3-B356-B1D8D48D78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Rectangle Left"/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66000" y="1121143"/>
            <a:ext cx="10129234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pic>
        <p:nvPicPr>
          <p:cNvPr id="3" name="Logo Software University" descr="Software University logo">
            <a:extLst>
              <a:ext uri="{FF2B5EF4-FFF2-40B4-BE49-F238E27FC236}">
                <a16:creationId xmlns:a16="http://schemas.microsoft.com/office/drawing/2014/main" id="{5573C101-930B-47AC-967A-A64513DFFDE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7"/>
            <a:ext cx="2013336" cy="690975"/>
          </a:xfrm>
          <a:prstGeom prst="rect">
            <a:avLst/>
          </a:prstGeom>
        </p:spPr>
      </p:pic>
      <p:sp>
        <p:nvSpPr>
          <p:cNvPr id="8" name="Slide Title">
            <a:extLst>
              <a:ext uri="{FF2B5EF4-FFF2-40B4-BE49-F238E27FC236}">
                <a16:creationId xmlns:a16="http://schemas.microsoft.com/office/drawing/2014/main" id="{E2DA9691-CDF5-499C-94BB-AAA61DAC1B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625520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3CDBCC2-1C96-44BC-B992-7B0C49C34904}"/>
              </a:ext>
            </a:extLst>
          </p:cNvPr>
          <p:cNvGrpSpPr/>
          <p:nvPr userDrawn="1"/>
        </p:nvGrpSpPr>
        <p:grpSpPr>
          <a:xfrm>
            <a:off x="185076" y="1868177"/>
            <a:ext cx="1937508" cy="3070349"/>
            <a:chOff x="3928039" y="1792355"/>
            <a:chExt cx="1830304" cy="290046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D71B3A8-4D39-42CF-9255-81EA3A622DD6}"/>
                </a:ext>
              </a:extLst>
            </p:cNvPr>
            <p:cNvGrpSpPr/>
            <p:nvPr/>
          </p:nvGrpSpPr>
          <p:grpSpPr>
            <a:xfrm>
              <a:off x="3928039" y="1792355"/>
              <a:ext cx="1830304" cy="2206534"/>
              <a:chOff x="3216839" y="2404072"/>
              <a:chExt cx="1830304" cy="2206534"/>
            </a:xfrm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B98059F9-1874-426D-8AF7-A12C21F37DD9}"/>
                  </a:ext>
                </a:extLst>
              </p:cNvPr>
              <p:cNvSpPr/>
              <p:nvPr/>
            </p:nvSpPr>
            <p:spPr>
              <a:xfrm>
                <a:off x="3216839" y="2404072"/>
                <a:ext cx="1830304" cy="1830304"/>
              </a:xfrm>
              <a:prstGeom prst="ellipse">
                <a:avLst/>
              </a:pr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/>
              </a:p>
            </p:txBody>
          </p:sp>
          <p:sp>
            <p:nvSpPr>
              <p:cNvPr id="26" name="Rectangle 5">
                <a:extLst>
                  <a:ext uri="{FF2B5EF4-FFF2-40B4-BE49-F238E27FC236}">
                    <a16:creationId xmlns:a16="http://schemas.microsoft.com/office/drawing/2014/main" id="{A3A1E077-DBDF-48F0-A924-604984B940A2}"/>
                  </a:ext>
                </a:extLst>
              </p:cNvPr>
              <p:cNvSpPr/>
              <p:nvPr/>
            </p:nvSpPr>
            <p:spPr>
              <a:xfrm>
                <a:off x="3699615" y="3807346"/>
                <a:ext cx="1143001" cy="803260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27" name="Rectangle 5">
                <a:extLst>
                  <a:ext uri="{FF2B5EF4-FFF2-40B4-BE49-F238E27FC236}">
                    <a16:creationId xmlns:a16="http://schemas.microsoft.com/office/drawing/2014/main" id="{798B1F51-1FA4-4199-81C7-62356C936CC9}"/>
                  </a:ext>
                </a:extLst>
              </p:cNvPr>
              <p:cNvSpPr/>
              <p:nvPr/>
            </p:nvSpPr>
            <p:spPr>
              <a:xfrm flipH="1">
                <a:off x="3426570" y="3807347"/>
                <a:ext cx="1143000" cy="803259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28" name="Arc 27">
                <a:extLst>
                  <a:ext uri="{FF2B5EF4-FFF2-40B4-BE49-F238E27FC236}">
                    <a16:creationId xmlns:a16="http://schemas.microsoft.com/office/drawing/2014/main" id="{40A224C8-1233-40F7-96AB-BFF79AF6CDCB}"/>
                  </a:ext>
                </a:extLst>
              </p:cNvPr>
              <p:cNvSpPr/>
              <p:nvPr/>
            </p:nvSpPr>
            <p:spPr>
              <a:xfrm>
                <a:off x="3454111" y="2482850"/>
                <a:ext cx="1504950" cy="1504950"/>
              </a:xfrm>
              <a:prstGeom prst="arc">
                <a:avLst>
                  <a:gd name="adj1" fmla="val 18068338"/>
                  <a:gd name="adj2" fmla="val 0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29" name="Arc 28">
                <a:extLst>
                  <a:ext uri="{FF2B5EF4-FFF2-40B4-BE49-F238E27FC236}">
                    <a16:creationId xmlns:a16="http://schemas.microsoft.com/office/drawing/2014/main" id="{B57C7CCC-E218-4321-8C7B-3F0C5753C7A1}"/>
                  </a:ext>
                </a:extLst>
              </p:cNvPr>
              <p:cNvSpPr/>
              <p:nvPr/>
            </p:nvSpPr>
            <p:spPr>
              <a:xfrm>
                <a:off x="3454111" y="2482849"/>
                <a:ext cx="1504950" cy="1504950"/>
              </a:xfrm>
              <a:prstGeom prst="arc">
                <a:avLst>
                  <a:gd name="adj1" fmla="val 17518504"/>
                  <a:gd name="adj2" fmla="val 17709817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</p:grp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6AF309CA-A56C-4ABC-B293-420F4EB1A9B4}"/>
                </a:ext>
              </a:extLst>
            </p:cNvPr>
            <p:cNvSpPr/>
            <p:nvPr/>
          </p:nvSpPr>
          <p:spPr>
            <a:xfrm>
              <a:off x="4400007" y="4324162"/>
              <a:ext cx="886369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07955808-2AC7-44EB-8B6D-82B974E53A3C}"/>
                </a:ext>
              </a:extLst>
            </p:cNvPr>
            <p:cNvSpPr/>
            <p:nvPr/>
          </p:nvSpPr>
          <p:spPr>
            <a:xfrm>
              <a:off x="4533357" y="4542116"/>
              <a:ext cx="619670" cy="150699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  <a:effectLst>
              <a:outerShdw blurRad="152400" dist="381000" dir="5400000" sx="70000" sy="70000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AC6420D7-AEAB-45EF-8D46-11EB06E4AFE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72677" y="2844800"/>
              <a:ext cx="161562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6C7FABC-6773-44F6-990B-3EB082BE9B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78548" y="3618567"/>
              <a:ext cx="528128" cy="0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1FAD48E1-DC45-4B3D-9CE5-613250708496}"/>
                </a:ext>
              </a:extLst>
            </p:cNvPr>
            <p:cNvGrpSpPr/>
            <p:nvPr/>
          </p:nvGrpSpPr>
          <p:grpSpPr>
            <a:xfrm>
              <a:off x="4203288" y="2479090"/>
              <a:ext cx="436874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B01FD1D1-046F-457B-AB63-2702CE3E906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895660C3-C72C-43EE-9C4A-170F85E5BE0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74EE503-8FC0-42A6-8860-CA4EE42272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8904" y="2844800"/>
              <a:ext cx="142425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F4189FDA-9FE8-490B-8A70-2E941811021F}"/>
                </a:ext>
              </a:extLst>
            </p:cNvPr>
            <p:cNvSpPr/>
            <p:nvPr/>
          </p:nvSpPr>
          <p:spPr>
            <a:xfrm>
              <a:off x="4355556" y="4106208"/>
              <a:ext cx="975271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FDA3EFCD-0DF8-419D-8533-D781521E597E}"/>
                </a:ext>
              </a:extLst>
            </p:cNvPr>
            <p:cNvGrpSpPr/>
            <p:nvPr/>
          </p:nvGrpSpPr>
          <p:grpSpPr>
            <a:xfrm flipH="1">
              <a:off x="5035162" y="2479090"/>
              <a:ext cx="436872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C3CC6A5A-182E-4A09-9C04-EB191881D78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440C8953-0555-48CC-8255-78F17E053EE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9B538CA-8CCB-43FB-B5E5-5FC04EBC1F54}"/>
              </a:ext>
            </a:extLst>
          </p:cNvPr>
          <p:cNvCxnSpPr>
            <a:cxnSpLocks/>
            <a:stCxn id="26" idx="2"/>
          </p:cNvCxnSpPr>
          <p:nvPr userDrawn="1"/>
        </p:nvCxnSpPr>
        <p:spPr>
          <a:xfrm flipH="1">
            <a:off x="673735" y="4203953"/>
            <a:ext cx="955204" cy="0"/>
          </a:xfrm>
          <a:prstGeom prst="line">
            <a:avLst/>
          </a:prstGeom>
          <a:solidFill>
            <a:srgbClr val="464646"/>
          </a:solidFill>
          <a:ln w="38100">
            <a:solidFill>
              <a:srgbClr val="46464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3545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1865BF6B-7F07-4E9C-879F-80E36EEB34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2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5" name="Slide Body Text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73561" y="1121143"/>
            <a:ext cx="10321675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pic>
        <p:nvPicPr>
          <p:cNvPr id="16" name="Logo Software University" descr="Software University logo">
            <a:extLst>
              <a:ext uri="{FF2B5EF4-FFF2-40B4-BE49-F238E27FC236}">
                <a16:creationId xmlns:a16="http://schemas.microsoft.com/office/drawing/2014/main" id="{EFEBB553-EACE-4B4F-8B4F-7629FDD910A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7"/>
            <a:ext cx="2013336" cy="690975"/>
          </a:xfrm>
          <a:prstGeom prst="rect">
            <a:avLst/>
          </a:prstGeom>
        </p:spPr>
      </p:pic>
      <p:sp>
        <p:nvSpPr>
          <p:cNvPr id="13" name="Slide Title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625520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CF60135-47AA-48F0-96BA-0E795668ABDB}"/>
              </a:ext>
            </a:extLst>
          </p:cNvPr>
          <p:cNvGrpSpPr/>
          <p:nvPr userDrawn="1"/>
        </p:nvGrpSpPr>
        <p:grpSpPr>
          <a:xfrm>
            <a:off x="392806" y="3429000"/>
            <a:ext cx="1522048" cy="2411973"/>
            <a:chOff x="3928039" y="1792355"/>
            <a:chExt cx="1830304" cy="2900460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823380E-3936-41AF-BDF7-DA54D75BBF6B}"/>
                </a:ext>
              </a:extLst>
            </p:cNvPr>
            <p:cNvGrpSpPr/>
            <p:nvPr/>
          </p:nvGrpSpPr>
          <p:grpSpPr>
            <a:xfrm>
              <a:off x="3928039" y="1792355"/>
              <a:ext cx="1830304" cy="2206534"/>
              <a:chOff x="3216839" y="2404072"/>
              <a:chExt cx="1830304" cy="2206534"/>
            </a:xfrm>
          </p:grpSpPr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52B047D9-D8DD-45C7-9BC8-6D4F682F5182}"/>
                  </a:ext>
                </a:extLst>
              </p:cNvPr>
              <p:cNvSpPr/>
              <p:nvPr/>
            </p:nvSpPr>
            <p:spPr>
              <a:xfrm>
                <a:off x="3216839" y="2404072"/>
                <a:ext cx="1830304" cy="1830304"/>
              </a:xfrm>
              <a:prstGeom prst="ellipse">
                <a:avLst/>
              </a:pr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/>
              </a:p>
            </p:txBody>
          </p:sp>
          <p:sp>
            <p:nvSpPr>
              <p:cNvPr id="48" name="Rectangle 5">
                <a:extLst>
                  <a:ext uri="{FF2B5EF4-FFF2-40B4-BE49-F238E27FC236}">
                    <a16:creationId xmlns:a16="http://schemas.microsoft.com/office/drawing/2014/main" id="{4D84FE51-BD8E-47EA-9463-CE02FEA31766}"/>
                  </a:ext>
                </a:extLst>
              </p:cNvPr>
              <p:cNvSpPr/>
              <p:nvPr/>
            </p:nvSpPr>
            <p:spPr>
              <a:xfrm>
                <a:off x="3699615" y="3807346"/>
                <a:ext cx="1143001" cy="803260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49" name="Rectangle 5">
                <a:extLst>
                  <a:ext uri="{FF2B5EF4-FFF2-40B4-BE49-F238E27FC236}">
                    <a16:creationId xmlns:a16="http://schemas.microsoft.com/office/drawing/2014/main" id="{F5C8F037-C197-4219-AC87-3A81763512BC}"/>
                  </a:ext>
                </a:extLst>
              </p:cNvPr>
              <p:cNvSpPr/>
              <p:nvPr/>
            </p:nvSpPr>
            <p:spPr>
              <a:xfrm flipH="1">
                <a:off x="3426570" y="3807347"/>
                <a:ext cx="1143000" cy="803259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50" name="Arc 49">
                <a:extLst>
                  <a:ext uri="{FF2B5EF4-FFF2-40B4-BE49-F238E27FC236}">
                    <a16:creationId xmlns:a16="http://schemas.microsoft.com/office/drawing/2014/main" id="{786EE401-CF8E-439B-94A0-EE6F3A7D5798}"/>
                  </a:ext>
                </a:extLst>
              </p:cNvPr>
              <p:cNvSpPr/>
              <p:nvPr/>
            </p:nvSpPr>
            <p:spPr>
              <a:xfrm>
                <a:off x="3454111" y="2482850"/>
                <a:ext cx="1504950" cy="1504950"/>
              </a:xfrm>
              <a:prstGeom prst="arc">
                <a:avLst>
                  <a:gd name="adj1" fmla="val 18068338"/>
                  <a:gd name="adj2" fmla="val 0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51" name="Arc 50">
                <a:extLst>
                  <a:ext uri="{FF2B5EF4-FFF2-40B4-BE49-F238E27FC236}">
                    <a16:creationId xmlns:a16="http://schemas.microsoft.com/office/drawing/2014/main" id="{8D9ACD38-B3EB-4A63-9730-CBF0501BF235}"/>
                  </a:ext>
                </a:extLst>
              </p:cNvPr>
              <p:cNvSpPr/>
              <p:nvPr/>
            </p:nvSpPr>
            <p:spPr>
              <a:xfrm>
                <a:off x="3454111" y="2482849"/>
                <a:ext cx="1504950" cy="1504950"/>
              </a:xfrm>
              <a:prstGeom prst="arc">
                <a:avLst>
                  <a:gd name="adj1" fmla="val 17518504"/>
                  <a:gd name="adj2" fmla="val 17709817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</p:grp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64EE493E-A353-4C75-A3B9-D48ABA2C57CC}"/>
                </a:ext>
              </a:extLst>
            </p:cNvPr>
            <p:cNvSpPr/>
            <p:nvPr/>
          </p:nvSpPr>
          <p:spPr>
            <a:xfrm>
              <a:off x="4400007" y="4324162"/>
              <a:ext cx="886369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718408B9-204E-42E3-9E79-33E047E869BC}"/>
                </a:ext>
              </a:extLst>
            </p:cNvPr>
            <p:cNvSpPr/>
            <p:nvPr/>
          </p:nvSpPr>
          <p:spPr>
            <a:xfrm>
              <a:off x="4533357" y="4542116"/>
              <a:ext cx="619670" cy="150699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  <a:effectLst>
              <a:outerShdw blurRad="152400" dist="381000" dir="5400000" sx="70000" sy="70000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AB66D97-DF6F-4CD2-AF13-42B5C852F67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72677" y="2844800"/>
              <a:ext cx="161562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2AFBA69-C196-4703-8AAB-5F72A8EDCE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78548" y="3618567"/>
              <a:ext cx="528128" cy="0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9AFC66C1-0C1C-4332-9C4E-782574C896B8}"/>
                </a:ext>
              </a:extLst>
            </p:cNvPr>
            <p:cNvGrpSpPr/>
            <p:nvPr/>
          </p:nvGrpSpPr>
          <p:grpSpPr>
            <a:xfrm>
              <a:off x="4203288" y="2479090"/>
              <a:ext cx="436874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872CA8AD-EAF6-40BE-9DDE-ECDB4A980CA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57DD3EC7-1A13-4AFE-BD6F-DA12C281FAF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E46151FA-19E9-4E84-A082-EDAC6F76EA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8904" y="2844800"/>
              <a:ext cx="142425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3423EEF0-5B70-4091-B2DA-0740D2609643}"/>
                </a:ext>
              </a:extLst>
            </p:cNvPr>
            <p:cNvSpPr/>
            <p:nvPr/>
          </p:nvSpPr>
          <p:spPr>
            <a:xfrm>
              <a:off x="4355556" y="4106208"/>
              <a:ext cx="975271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49A8AAA7-98E7-4224-B027-830FFCC285A3}"/>
                </a:ext>
              </a:extLst>
            </p:cNvPr>
            <p:cNvGrpSpPr/>
            <p:nvPr/>
          </p:nvGrpSpPr>
          <p:grpSpPr>
            <a:xfrm flipH="1">
              <a:off x="5035162" y="2479090"/>
              <a:ext cx="436872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2129EC38-471E-4685-973E-BA7A7F567C4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678142BE-84C9-4834-B6CC-6623E401661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67965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0B8C963-1813-4B69-AD27-6D02EBBBB5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 userDrawn="1"/>
        </p:nvSpPr>
        <p:spPr>
          <a:xfrm>
            <a:off x="0" y="0"/>
            <a:ext cx="42947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7296EDA7-D37D-4B31-A888-371F080412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5176" y="1121143"/>
            <a:ext cx="11410061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55A88B09-3557-48A3-BF27-42699C2692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176" y="100750"/>
            <a:ext cx="11410061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4248838-4E67-439E-AE0A-0043D2CB04D6}"/>
              </a:ext>
            </a:extLst>
          </p:cNvPr>
          <p:cNvGrpSpPr/>
          <p:nvPr userDrawn="1"/>
        </p:nvGrpSpPr>
        <p:grpSpPr>
          <a:xfrm>
            <a:off x="108596" y="5591709"/>
            <a:ext cx="641749" cy="1016973"/>
            <a:chOff x="3928039" y="1792355"/>
            <a:chExt cx="1830304" cy="2900460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810CFD6A-2427-49D5-846A-5F93601D4184}"/>
                </a:ext>
              </a:extLst>
            </p:cNvPr>
            <p:cNvGrpSpPr/>
            <p:nvPr/>
          </p:nvGrpSpPr>
          <p:grpSpPr>
            <a:xfrm>
              <a:off x="3928039" y="1792355"/>
              <a:ext cx="1830304" cy="2206534"/>
              <a:chOff x="3216839" y="2404072"/>
              <a:chExt cx="1830304" cy="2206534"/>
            </a:xfrm>
          </p:grpSpPr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017B1AE5-5C36-4839-BA1F-B404EA44E701}"/>
                  </a:ext>
                </a:extLst>
              </p:cNvPr>
              <p:cNvSpPr/>
              <p:nvPr/>
            </p:nvSpPr>
            <p:spPr>
              <a:xfrm>
                <a:off x="3216839" y="2404072"/>
                <a:ext cx="1830304" cy="1830304"/>
              </a:xfrm>
              <a:prstGeom prst="ellipse">
                <a:avLst/>
              </a:pr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/>
              </a:p>
            </p:txBody>
          </p:sp>
          <p:sp>
            <p:nvSpPr>
              <p:cNvPr id="43" name="Rectangle 5">
                <a:extLst>
                  <a:ext uri="{FF2B5EF4-FFF2-40B4-BE49-F238E27FC236}">
                    <a16:creationId xmlns:a16="http://schemas.microsoft.com/office/drawing/2014/main" id="{FB963D79-BB49-4A1D-BA66-EA0670C79BAE}"/>
                  </a:ext>
                </a:extLst>
              </p:cNvPr>
              <p:cNvSpPr/>
              <p:nvPr/>
            </p:nvSpPr>
            <p:spPr>
              <a:xfrm>
                <a:off x="3699615" y="3807346"/>
                <a:ext cx="1143001" cy="803260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44" name="Rectangle 5">
                <a:extLst>
                  <a:ext uri="{FF2B5EF4-FFF2-40B4-BE49-F238E27FC236}">
                    <a16:creationId xmlns:a16="http://schemas.microsoft.com/office/drawing/2014/main" id="{6D7746D8-B913-493B-AAE9-25BC6893D40E}"/>
                  </a:ext>
                </a:extLst>
              </p:cNvPr>
              <p:cNvSpPr/>
              <p:nvPr/>
            </p:nvSpPr>
            <p:spPr>
              <a:xfrm flipH="1">
                <a:off x="3426570" y="3807347"/>
                <a:ext cx="1143000" cy="803259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45" name="Arc 44">
                <a:extLst>
                  <a:ext uri="{FF2B5EF4-FFF2-40B4-BE49-F238E27FC236}">
                    <a16:creationId xmlns:a16="http://schemas.microsoft.com/office/drawing/2014/main" id="{29031C02-E965-417B-8799-96061B14F30D}"/>
                  </a:ext>
                </a:extLst>
              </p:cNvPr>
              <p:cNvSpPr/>
              <p:nvPr/>
            </p:nvSpPr>
            <p:spPr>
              <a:xfrm>
                <a:off x="3454111" y="2482850"/>
                <a:ext cx="1504950" cy="1504950"/>
              </a:xfrm>
              <a:prstGeom prst="arc">
                <a:avLst>
                  <a:gd name="adj1" fmla="val 18068338"/>
                  <a:gd name="adj2" fmla="val 0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46" name="Arc 45">
                <a:extLst>
                  <a:ext uri="{FF2B5EF4-FFF2-40B4-BE49-F238E27FC236}">
                    <a16:creationId xmlns:a16="http://schemas.microsoft.com/office/drawing/2014/main" id="{26BFD8A6-BC99-4B16-BA10-08A9E5C681C0}"/>
                  </a:ext>
                </a:extLst>
              </p:cNvPr>
              <p:cNvSpPr/>
              <p:nvPr/>
            </p:nvSpPr>
            <p:spPr>
              <a:xfrm>
                <a:off x="3454111" y="2482849"/>
                <a:ext cx="1504950" cy="1504950"/>
              </a:xfrm>
              <a:prstGeom prst="arc">
                <a:avLst>
                  <a:gd name="adj1" fmla="val 17518504"/>
                  <a:gd name="adj2" fmla="val 17709817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</p:grp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B310277F-A78E-4FB9-9EA9-88BE4F1D585B}"/>
                </a:ext>
              </a:extLst>
            </p:cNvPr>
            <p:cNvSpPr/>
            <p:nvPr/>
          </p:nvSpPr>
          <p:spPr>
            <a:xfrm>
              <a:off x="4400007" y="4324162"/>
              <a:ext cx="886369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A92CF92B-C212-4542-83AE-A0058B5BB5EA}"/>
                </a:ext>
              </a:extLst>
            </p:cNvPr>
            <p:cNvSpPr/>
            <p:nvPr/>
          </p:nvSpPr>
          <p:spPr>
            <a:xfrm>
              <a:off x="4533357" y="4542116"/>
              <a:ext cx="619670" cy="150699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  <a:effectLst>
              <a:outerShdw blurRad="152400" dist="381000" dir="5400000" sx="70000" sy="70000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63B4374-5C0D-461F-B3BD-78D99614D36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72677" y="2844800"/>
              <a:ext cx="161562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BC6FDE7-AEA1-4230-8433-4C088A0FF5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78548" y="3618567"/>
              <a:ext cx="528128" cy="0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C4D1021D-07C7-4331-8FF6-36980A30978B}"/>
                </a:ext>
              </a:extLst>
            </p:cNvPr>
            <p:cNvGrpSpPr/>
            <p:nvPr/>
          </p:nvGrpSpPr>
          <p:grpSpPr>
            <a:xfrm>
              <a:off x="4203288" y="2479090"/>
              <a:ext cx="436874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13B7FE99-95CF-45D5-966B-87A979B9343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71BBA69B-19FF-4ADB-A739-AD8136A5F0A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FD1D86B-562B-40B2-8E46-34233EFEE7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8904" y="2844800"/>
              <a:ext cx="142425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388C17BD-16A1-43C5-BFFA-2FF9174719E1}"/>
                </a:ext>
              </a:extLst>
            </p:cNvPr>
            <p:cNvSpPr/>
            <p:nvPr/>
          </p:nvSpPr>
          <p:spPr>
            <a:xfrm>
              <a:off x="4355556" y="4106208"/>
              <a:ext cx="975271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1B3B910E-ACFC-4F28-8E28-F02E1588B87E}"/>
                </a:ext>
              </a:extLst>
            </p:cNvPr>
            <p:cNvGrpSpPr/>
            <p:nvPr/>
          </p:nvGrpSpPr>
          <p:grpSpPr>
            <a:xfrm flipH="1">
              <a:off x="5035162" y="2479090"/>
              <a:ext cx="436872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F57772B6-06C0-4F54-AA94-D3F92DA4716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23370C1F-7876-4278-AB20-78F6CAA385E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284562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">
            <a:extLst>
              <a:ext uri="{FF2B5EF4-FFF2-40B4-BE49-F238E27FC236}">
                <a16:creationId xmlns:a16="http://schemas.microsoft.com/office/drawing/2014/main" id="{509D954E-A844-4072-A556-DE584BEB93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6" name="Code Box">
            <a:extLst>
              <a:ext uri="{FF2B5EF4-FFF2-40B4-BE49-F238E27FC236}">
                <a16:creationId xmlns:a16="http://schemas.microsoft.com/office/drawing/2014/main" id="{3278A82F-5546-4977-9F75-2A933B4159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1234" y="1931154"/>
            <a:ext cx="10949531" cy="1362846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 latinLnBrk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lang="en-US" sz="2398" b="1" noProof="1" smtClean="0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21" name="Slide Body Text">
            <a:extLst>
              <a:ext uri="{FF2B5EF4-FFF2-40B4-BE49-F238E27FC236}">
                <a16:creationId xmlns:a16="http://schemas.microsoft.com/office/drawing/2014/main" id="{04F318BE-2BAD-4677-871C-D78A4BF0CB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501" y="1196126"/>
            <a:ext cx="11811097" cy="5561124"/>
          </a:xfrm>
        </p:spPr>
        <p:txBody>
          <a:bodyPr/>
          <a:lstStyle>
            <a:lvl1pPr marL="0" indent="0" latinLnBrk="0">
              <a:buNone/>
              <a:defRPr>
                <a:solidFill>
                  <a:schemeClr val="tx1"/>
                </a:solidFill>
              </a:defRPr>
            </a:lvl1pPr>
            <a:lvl2pPr marL="609219" indent="0">
              <a:buNone/>
              <a:defRPr/>
            </a:lvl2pPr>
          </a:lstStyle>
          <a:p>
            <a:pPr lvl="0"/>
            <a:r>
              <a:rPr lang="en-US" noProof="0"/>
              <a:t>Sample source code:</a:t>
            </a:r>
          </a:p>
        </p:txBody>
      </p:sp>
      <p:sp>
        <p:nvSpPr>
          <p:cNvPr id="9" name="Rectangle Top">
            <a:extLst>
              <a:ext uri="{FF2B5EF4-FFF2-40B4-BE49-F238E27FC236}">
                <a16:creationId xmlns:a16="http://schemas.microsoft.com/office/drawing/2014/main" id="{A15CE03A-0933-4E5D-9EA1-718D4F802FFC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0" name="Logo Software University" descr="Software University logo">
            <a:extLst>
              <a:ext uri="{FF2B5EF4-FFF2-40B4-BE49-F238E27FC236}">
                <a16:creationId xmlns:a16="http://schemas.microsoft.com/office/drawing/2014/main" id="{8C01D7AF-7CBD-46E1-99F3-8EB60E838D9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1" name="Slide Title">
            <a:extLst>
              <a:ext uri="{FF2B5EF4-FFF2-40B4-BE49-F238E27FC236}">
                <a16:creationId xmlns:a16="http://schemas.microsoft.com/office/drawing/2014/main" id="{47D60833-F0A9-4F29-8C06-A963A7C8BE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100082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">
            <a:extLst>
              <a:ext uri="{FF2B5EF4-FFF2-40B4-BE49-F238E27FC236}">
                <a16:creationId xmlns:a16="http://schemas.microsoft.com/office/drawing/2014/main" id="{39DDE17E-5472-41F3-AF5F-54DFF10DC6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pic>
        <p:nvPicPr>
          <p:cNvPr id="9" name="Picture SoftUni Mascot" descr="SoftUni mascot with laptop">
            <a:extLst>
              <a:ext uri="{FF2B5EF4-FFF2-40B4-BE49-F238E27FC236}">
                <a16:creationId xmlns:a16="http://schemas.microsoft.com/office/drawing/2014/main" id="{DC4365F6-D2C1-47B4-8477-38FD2C7711A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516000" y="3408496"/>
            <a:ext cx="2251057" cy="3044431"/>
          </a:xfrm>
          <a:prstGeom prst="rect">
            <a:avLst/>
          </a:prstGeom>
        </p:spPr>
      </p:pic>
      <p:sp>
        <p:nvSpPr>
          <p:cNvPr id="23" name="Slide Body Text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9049234" cy="5207396"/>
          </a:xfrm>
        </p:spPr>
        <p:txBody>
          <a:bodyPr>
            <a:normAutofit/>
          </a:bodyPr>
          <a:lstStyle>
            <a:lvl1pPr marL="514042" indent="-514042" latinLnBrk="0">
              <a:buFont typeface="+mj-lt"/>
              <a:buAutoNum type="arabicPeriod"/>
              <a:defRPr sz="3600">
                <a:solidFill>
                  <a:schemeClr val="tx1"/>
                </a:solidFill>
              </a:defRPr>
            </a:lvl1pPr>
            <a:lvl2pPr>
              <a:defRPr sz="3400"/>
            </a:lvl2pPr>
          </a:lstStyle>
          <a:p>
            <a:pPr lvl="0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0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0"/>
            <a:r>
              <a:rPr lang="en-US" noProof="0"/>
              <a:t>…</a:t>
            </a:r>
          </a:p>
        </p:txBody>
      </p:sp>
      <p:sp>
        <p:nvSpPr>
          <p:cNvPr id="8" name="Rectangle Top">
            <a:extLst>
              <a:ext uri="{FF2B5EF4-FFF2-40B4-BE49-F238E27FC236}">
                <a16:creationId xmlns:a16="http://schemas.microsoft.com/office/drawing/2014/main" id="{930E0800-9260-4369-8330-8264DD33C5CE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1" name="Logo Software University" descr="Software University logo">
            <a:extLst>
              <a:ext uri="{FF2B5EF4-FFF2-40B4-BE49-F238E27FC236}">
                <a16:creationId xmlns:a16="http://schemas.microsoft.com/office/drawing/2014/main" id="{14F779A7-4A91-448B-BEFA-956C70A1C22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3" name="Slide Title">
            <a:extLst>
              <a:ext uri="{FF2B5EF4-FFF2-40B4-BE49-F238E27FC236}">
                <a16:creationId xmlns:a16="http://schemas.microsoft.com/office/drawing/2014/main" id="{357D7BE1-6358-42CC-94F3-7BCDD91DCB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Table of Contents</a:t>
            </a:r>
          </a:p>
        </p:txBody>
      </p:sp>
    </p:spTree>
    <p:extLst>
      <p:ext uri="{BB962C8B-B14F-4D97-AF65-F5344CB8AC3E}">
        <p14:creationId xmlns:p14="http://schemas.microsoft.com/office/powerpoint/2010/main" val="102872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Bottom"/>
          <p:cNvSpPr/>
          <p:nvPr/>
        </p:nvSpPr>
        <p:spPr>
          <a:xfrm>
            <a:off x="2" y="6264000"/>
            <a:ext cx="12192000" cy="594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6750ECE4-94E0-469B-B8E4-562792823B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62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bg2"/>
                </a:solidFill>
              </a:defRPr>
            </a:lvl1pPr>
          </a:lstStyle>
          <a:p>
            <a:fld id="{2BF067CD-8E6B-4360-9AA8-C5DF2A48A6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Oval Logo Holder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Logo Software University Down" descr="Software University logo">
            <a:extLst>
              <a:ext uri="{FF2B5EF4-FFF2-40B4-BE49-F238E27FC236}">
                <a16:creationId xmlns:a16="http://schemas.microsoft.com/office/drawing/2014/main" id="{7028D2F0-1E67-414B-A93D-D3F8F131A13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551" y="5206773"/>
            <a:ext cx="958900" cy="1184869"/>
          </a:xfrm>
          <a:prstGeom prst="rect">
            <a:avLst/>
          </a:prstGeom>
        </p:spPr>
      </p:pic>
      <p:sp>
        <p:nvSpPr>
          <p:cNvPr id="10" name="Text Placeholder Right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56000" y="1195931"/>
            <a:ext cx="5545597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9" name="Text Placeholder Left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5931"/>
            <a:ext cx="5545598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E03301DA-D0AF-46FD-8740-2F761250203A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4" name="Logo Software University" descr="Software University logo">
            <a:extLst>
              <a:ext uri="{FF2B5EF4-FFF2-40B4-BE49-F238E27FC236}">
                <a16:creationId xmlns:a16="http://schemas.microsoft.com/office/drawing/2014/main" id="{19A67BB9-D880-4EAD-B90E-89C4219BFC0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5" name="Slide Title">
            <a:extLst>
              <a:ext uri="{FF2B5EF4-FFF2-40B4-BE49-F238E27FC236}">
                <a16:creationId xmlns:a16="http://schemas.microsoft.com/office/drawing/2014/main" id="{EA9A94D1-F9F6-4D7B-85E3-896A987B6A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30440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Background" descr="SoftUni Background">
            <a:extLst>
              <a:ext uri="{FF2B5EF4-FFF2-40B4-BE49-F238E27FC236}">
                <a16:creationId xmlns:a16="http://schemas.microsoft.com/office/drawing/2014/main" id="{5BE90A63-DDD9-4B3B-A234-DF69B9BC81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/>
          <a:srcRect b="1672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11" name="Slide Body Text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04" y="1138844"/>
            <a:ext cx="11804830" cy="553015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10" name="Slide Title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11804829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78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89" r:id="rId2"/>
    <p:sldLayoutId id="2147483681" r:id="rId3"/>
    <p:sldLayoutId id="2147483691" r:id="rId4"/>
    <p:sldLayoutId id="2147483680" r:id="rId5"/>
    <p:sldLayoutId id="2147483688" r:id="rId6"/>
    <p:sldLayoutId id="2147483684" r:id="rId7"/>
    <p:sldLayoutId id="2147483677" r:id="rId8"/>
    <p:sldLayoutId id="2147483683" r:id="rId9"/>
    <p:sldLayoutId id="2147483685" r:id="rId10"/>
    <p:sldLayoutId id="2147483686" r:id="rId11"/>
    <p:sldLayoutId id="2147483687" r:id="rId12"/>
    <p:sldLayoutId id="2147483692" r:id="rId13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0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36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803275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25571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1700213" indent="-352425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058988" indent="-26670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svg"/><Relationship Id="rId7" Type="http://schemas.openxmlformats.org/officeDocument/2006/relationships/image" Target="../media/image31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png"/><Relationship Id="rId11" Type="http://schemas.openxmlformats.org/officeDocument/2006/relationships/image" Target="../media/image35.svg"/><Relationship Id="rId5" Type="http://schemas.openxmlformats.org/officeDocument/2006/relationships/image" Target="../media/image29.sv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36.png"/><Relationship Id="rId7" Type="http://schemas.openxmlformats.org/officeDocument/2006/relationships/image" Target="../media/image30.png"/><Relationship Id="rId12" Type="http://schemas.openxmlformats.org/officeDocument/2006/relationships/image" Target="../media/image35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sv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svg"/><Relationship Id="rId4" Type="http://schemas.openxmlformats.org/officeDocument/2006/relationships/image" Target="../media/image37.svg"/><Relationship Id="rId9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://db-engines.com/en/ranking" TargetMode="Externa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dev.mysql.com/downloads/mysql/" TargetMode="Externa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dev.mysql.com/downloads/repo/apt/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svg"/><Relationship Id="rId13" Type="http://schemas.openxmlformats.org/officeDocument/2006/relationships/image" Target="../media/image67.pn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12" Type="http://schemas.openxmlformats.org/officeDocument/2006/relationships/image" Target="../media/image6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0.png"/><Relationship Id="rId11" Type="http://schemas.openxmlformats.org/officeDocument/2006/relationships/image" Target="../media/image65.png"/><Relationship Id="rId5" Type="http://schemas.openxmlformats.org/officeDocument/2006/relationships/image" Target="../media/image59.png"/><Relationship Id="rId15" Type="http://schemas.openxmlformats.org/officeDocument/2006/relationships/image" Target="../media/image69.png"/><Relationship Id="rId10" Type="http://schemas.openxmlformats.org/officeDocument/2006/relationships/image" Target="../media/image64.svg"/><Relationship Id="rId4" Type="http://schemas.openxmlformats.org/officeDocument/2006/relationships/image" Target="../media/image58.png"/><Relationship Id="rId9" Type="http://schemas.openxmlformats.org/officeDocument/2006/relationships/image" Target="../media/image63.png"/><Relationship Id="rId14" Type="http://schemas.openxmlformats.org/officeDocument/2006/relationships/image" Target="../media/image68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hyperlink" Target="https://bg.coca-colahellenic.com/bg/working-with-us" TargetMode="External"/><Relationship Id="rId13" Type="http://schemas.openxmlformats.org/officeDocument/2006/relationships/image" Target="../media/image75.png"/><Relationship Id="rId18" Type="http://schemas.openxmlformats.org/officeDocument/2006/relationships/hyperlink" Target="https://dxc.com/us/en" TargetMode="External"/><Relationship Id="rId3" Type="http://schemas.openxmlformats.org/officeDocument/2006/relationships/image" Target="../media/image70.png"/><Relationship Id="rId21" Type="http://schemas.openxmlformats.org/officeDocument/2006/relationships/image" Target="../media/image79.png"/><Relationship Id="rId7" Type="http://schemas.openxmlformats.org/officeDocument/2006/relationships/image" Target="../media/image72.png"/><Relationship Id="rId12" Type="http://schemas.openxmlformats.org/officeDocument/2006/relationships/hyperlink" Target="https://smartit.bg/" TargetMode="External"/><Relationship Id="rId17" Type="http://schemas.openxmlformats.org/officeDocument/2006/relationships/image" Target="../media/image77.png"/><Relationship Id="rId25" Type="http://schemas.openxmlformats.org/officeDocument/2006/relationships/image" Target="../media/image81.png"/><Relationship Id="rId2" Type="http://schemas.openxmlformats.org/officeDocument/2006/relationships/hyperlink" Target="https://en.superhosting.bg/" TargetMode="External"/><Relationship Id="rId16" Type="http://schemas.openxmlformats.org/officeDocument/2006/relationships/hyperlink" Target="https://www.draftkings.com/" TargetMode="External"/><Relationship Id="rId20" Type="http://schemas.openxmlformats.org/officeDocument/2006/relationships/hyperlink" Target="https://ambitioned.com/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softwaregroup.com/" TargetMode="External"/><Relationship Id="rId11" Type="http://schemas.openxmlformats.org/officeDocument/2006/relationships/image" Target="../media/image74.png"/><Relationship Id="rId24" Type="http://schemas.openxmlformats.org/officeDocument/2006/relationships/hyperlink" Target="https://www.pokerstars.bg/" TargetMode="External"/><Relationship Id="rId5" Type="http://schemas.openxmlformats.org/officeDocument/2006/relationships/image" Target="../media/image71.png"/><Relationship Id="rId15" Type="http://schemas.openxmlformats.org/officeDocument/2006/relationships/image" Target="../media/image76.png"/><Relationship Id="rId23" Type="http://schemas.openxmlformats.org/officeDocument/2006/relationships/image" Target="../media/image80.png"/><Relationship Id="rId10" Type="http://schemas.openxmlformats.org/officeDocument/2006/relationships/hyperlink" Target="https://createx.bg/" TargetMode="External"/><Relationship Id="rId19" Type="http://schemas.openxmlformats.org/officeDocument/2006/relationships/image" Target="../media/image78.png"/><Relationship Id="rId4" Type="http://schemas.openxmlformats.org/officeDocument/2006/relationships/hyperlink" Target="https://www.postbank.bg/bg-BG" TargetMode="External"/><Relationship Id="rId9" Type="http://schemas.openxmlformats.org/officeDocument/2006/relationships/image" Target="../media/image73.png"/><Relationship Id="rId14" Type="http://schemas.openxmlformats.org/officeDocument/2006/relationships/hyperlink" Target="https://indeavr.com/" TargetMode="External"/><Relationship Id="rId22" Type="http://schemas.openxmlformats.org/officeDocument/2006/relationships/hyperlink" Target="https://www.bosch-digital.com/" TargetMode="Externa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hyperlink" Target="https://www.youtube.com/c/CodeItUpwithIvo" TargetMode="External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" TargetMode="External"/><Relationship Id="rId7" Type="http://schemas.openxmlformats.org/officeDocument/2006/relationships/hyperlink" Target="https://forum.softuni.bg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www.facebook.com/SoftwareUniversity" TargetMode="External"/><Relationship Id="rId5" Type="http://schemas.openxmlformats.org/officeDocument/2006/relationships/hyperlink" Target="https://softuni.foundation/" TargetMode="External"/><Relationship Id="rId4" Type="http://schemas.openxmlformats.org/officeDocument/2006/relationships/hyperlink" Target="https://about.softuni.bg/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s://about.softuni.bg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3.png"/><Relationship Id="rId4" Type="http://schemas.openxmlformats.org/officeDocument/2006/relationships/hyperlink" Target="https://softuni.bg/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668274" y="1903498"/>
            <a:ext cx="10962447" cy="882654"/>
          </a:xfrm>
        </p:spPr>
        <p:txBody>
          <a:bodyPr>
            <a:normAutofit/>
          </a:bodyPr>
          <a:lstStyle/>
          <a:p>
            <a:r>
              <a:rPr lang="en-US" dirty="0"/>
              <a:t>How Do RDBMS Work?</a:t>
            </a:r>
          </a:p>
          <a:p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68274" y="328745"/>
            <a:ext cx="10962447" cy="1533387"/>
          </a:xfrm>
        </p:spPr>
        <p:txBody>
          <a:bodyPr>
            <a:normAutofit/>
          </a:bodyPr>
          <a:lstStyle/>
          <a:p>
            <a:r>
              <a:rPr lang="en-US" sz="4400" dirty="0"/>
              <a:t>Introduction to Databases</a:t>
            </a:r>
            <a:br>
              <a:rPr lang="en-US" sz="4400" dirty="0"/>
            </a:br>
            <a:r>
              <a:rPr lang="en-US" sz="4400" dirty="0"/>
              <a:t>Data Definition and Datatypes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sz="2000" dirty="0"/>
              <a:t>Software University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sz="1800" dirty="0">
                <a:hlinkClick r:id="rId3"/>
              </a:rPr>
              <a:t>https://softuni.bg</a:t>
            </a:r>
            <a:endParaRPr lang="en-US" sz="1800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9"/>
          </p:nvPr>
        </p:nvSpPr>
        <p:spPr>
          <a:xfrm>
            <a:off x="516000" y="4865182"/>
            <a:ext cx="2950749" cy="524815"/>
          </a:xfrm>
        </p:spPr>
        <p:txBody>
          <a:bodyPr/>
          <a:lstStyle/>
          <a:p>
            <a:r>
              <a:rPr lang="en-US" dirty="0"/>
              <a:t>SoftUni Team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20"/>
          </p:nvPr>
        </p:nvSpPr>
        <p:spPr>
          <a:xfrm>
            <a:off x="516000" y="5389997"/>
            <a:ext cx="2950749" cy="460181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782" y="2920495"/>
            <a:ext cx="2905530" cy="1895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190406" y="1196124"/>
            <a:ext cx="11800594" cy="5607875"/>
          </a:xfrm>
        </p:spPr>
        <p:txBody>
          <a:bodyPr/>
          <a:lstStyle/>
          <a:p>
            <a:pPr>
              <a:spcBef>
                <a:spcPts val="2400"/>
              </a:spcBef>
              <a:spcAft>
                <a:spcPts val="0"/>
              </a:spcAft>
              <a:buClr>
                <a:srgbClr val="234465"/>
              </a:buClr>
            </a:pPr>
            <a:r>
              <a:rPr lang="en-US" b="1" dirty="0">
                <a:solidFill>
                  <a:schemeClr val="bg1"/>
                </a:solidFill>
              </a:rPr>
              <a:t>R</a:t>
            </a:r>
            <a:r>
              <a:rPr lang="en-US" dirty="0"/>
              <a:t>elational </a:t>
            </a:r>
            <a:r>
              <a:rPr lang="en-US" b="1" dirty="0">
                <a:solidFill>
                  <a:schemeClr val="bg1"/>
                </a:solidFill>
              </a:rPr>
              <a:t>D</a:t>
            </a:r>
            <a:r>
              <a:rPr lang="en-US" dirty="0"/>
              <a:t>ata </a:t>
            </a:r>
            <a:r>
              <a:rPr lang="en-US" b="1" dirty="0">
                <a:solidFill>
                  <a:schemeClr val="bg1"/>
                </a:solidFill>
              </a:rPr>
              <a:t>B</a:t>
            </a:r>
            <a:r>
              <a:rPr lang="en-US" dirty="0"/>
              <a:t>ase </a:t>
            </a:r>
            <a:r>
              <a:rPr lang="en-US" b="1" dirty="0">
                <a:solidFill>
                  <a:schemeClr val="bg1"/>
                </a:solidFill>
              </a:rPr>
              <a:t>M</a:t>
            </a:r>
            <a:r>
              <a:rPr lang="en-US" dirty="0"/>
              <a:t>anagement </a:t>
            </a:r>
            <a:r>
              <a:rPr lang="en-US" b="1" dirty="0">
                <a:solidFill>
                  <a:schemeClr val="bg1"/>
                </a:solidFill>
              </a:rPr>
              <a:t>S</a:t>
            </a:r>
            <a:r>
              <a:rPr lang="en-US" dirty="0"/>
              <a:t>ystem</a:t>
            </a:r>
          </a:p>
          <a:p>
            <a:pPr lvl="1">
              <a:buClr>
                <a:srgbClr val="234465"/>
              </a:buClr>
            </a:pPr>
            <a:r>
              <a:rPr lang="en-US" dirty="0"/>
              <a:t>Database </a:t>
            </a:r>
            <a:r>
              <a:rPr lang="en-US" b="1" dirty="0">
                <a:solidFill>
                  <a:schemeClr val="bg1"/>
                </a:solidFill>
              </a:rPr>
              <a:t>management</a:t>
            </a:r>
          </a:p>
          <a:p>
            <a:pPr lvl="1"/>
            <a:r>
              <a:rPr lang="en-US" dirty="0"/>
              <a:t>It </a:t>
            </a:r>
            <a:r>
              <a:rPr lang="en-US" b="1" dirty="0">
                <a:solidFill>
                  <a:schemeClr val="bg1"/>
                </a:solidFill>
              </a:rPr>
              <a:t>parses requests </a:t>
            </a:r>
            <a:r>
              <a:rPr lang="en-US" dirty="0"/>
              <a:t>from the user and takes the </a:t>
            </a:r>
            <a:br>
              <a:rPr lang="en-US" dirty="0"/>
            </a:br>
            <a:r>
              <a:rPr lang="en-US" b="1" dirty="0">
                <a:solidFill>
                  <a:schemeClr val="bg1"/>
                </a:solidFill>
              </a:rPr>
              <a:t>appropriate</a:t>
            </a:r>
            <a:r>
              <a:rPr lang="en-US" dirty="0"/>
              <a:t> action</a:t>
            </a:r>
          </a:p>
          <a:p>
            <a:pPr lvl="1"/>
            <a:r>
              <a:rPr lang="en-US" dirty="0"/>
              <a:t>The user </a:t>
            </a:r>
            <a:r>
              <a:rPr lang="en-US" b="1" dirty="0">
                <a:solidFill>
                  <a:schemeClr val="bg1"/>
                </a:solidFill>
              </a:rPr>
              <a:t>doesn't have direct access </a:t>
            </a:r>
            <a:r>
              <a:rPr lang="en-US" dirty="0"/>
              <a:t>to the stored data</a:t>
            </a:r>
            <a:endParaRPr lang="bg-BG" dirty="0"/>
          </a:p>
          <a:p>
            <a:pPr lvl="1"/>
            <a:r>
              <a:rPr lang="en-US" dirty="0"/>
              <a:t>Data is presented by </a:t>
            </a:r>
            <a:r>
              <a:rPr lang="en-US" b="1" dirty="0">
                <a:solidFill>
                  <a:schemeClr val="bg1"/>
                </a:solidFill>
              </a:rPr>
              <a:t>relations</a:t>
            </a:r>
            <a:r>
              <a:rPr lang="en-US" dirty="0"/>
              <a:t> – collection of tables related by </a:t>
            </a:r>
            <a:r>
              <a:rPr lang="en-US" b="1" dirty="0">
                <a:solidFill>
                  <a:schemeClr val="bg1"/>
                </a:solidFill>
              </a:rPr>
              <a:t>common fields</a:t>
            </a:r>
          </a:p>
          <a:p>
            <a:pPr lvl="1"/>
            <a:r>
              <a:rPr lang="en-US" dirty="0"/>
              <a:t>MS SQL Server, DB2, Oracle and MySQL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RDBMS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958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4912827" y="1596574"/>
            <a:ext cx="2347876" cy="2362038"/>
            <a:chOff x="3878107" y="914400"/>
            <a:chExt cx="4159406" cy="4184495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51313" y="914400"/>
              <a:ext cx="3886200" cy="388620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746218">
              <a:off x="3732212" y="2503574"/>
              <a:ext cx="2741216" cy="2449426"/>
            </a:xfrm>
            <a:prstGeom prst="rect">
              <a:avLst/>
            </a:prstGeom>
          </p:spPr>
        </p:pic>
      </p:grpSp>
      <p:sp>
        <p:nvSpPr>
          <p:cNvPr id="3" name="Title 2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GB" dirty="0"/>
              <a:t>Database Engine</a:t>
            </a:r>
          </a:p>
        </p:txBody>
      </p:sp>
    </p:spTree>
    <p:extLst>
      <p:ext uri="{BB962C8B-B14F-4D97-AF65-F5344CB8AC3E}">
        <p14:creationId xmlns:p14="http://schemas.microsoft.com/office/powerpoint/2010/main" val="2412290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Content Placeholder 31"/>
          <p:cNvSpPr>
            <a:spLocks noGrp="1"/>
          </p:cNvSpPr>
          <p:nvPr>
            <p:ph type="body" sz="quarter" idx="10"/>
          </p:nvPr>
        </p:nvSpPr>
        <p:spPr>
          <a:xfrm>
            <a:off x="190406" y="1208352"/>
            <a:ext cx="11804822" cy="5595648"/>
          </a:xfrm>
        </p:spPr>
        <p:txBody>
          <a:bodyPr/>
          <a:lstStyle/>
          <a:p>
            <a:r>
              <a:rPr lang="en-US" dirty="0"/>
              <a:t>SQL Server uses the Client-Server Model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 Engine Flow</a:t>
            </a:r>
          </a:p>
        </p:txBody>
      </p:sp>
      <p:sp>
        <p:nvSpPr>
          <p:cNvPr id="26" name="Rectangle: Rounded Corners 24"/>
          <p:cNvSpPr/>
          <p:nvPr/>
        </p:nvSpPr>
        <p:spPr>
          <a:xfrm>
            <a:off x="467533" y="2349179"/>
            <a:ext cx="2646334" cy="3288702"/>
          </a:xfrm>
          <a:prstGeom prst="roundRect">
            <a:avLst>
              <a:gd name="adj" fmla="val 5385"/>
            </a:avLst>
          </a:prstGeom>
          <a:noFill/>
          <a:ln w="57150">
            <a:solidFill>
              <a:srgbClr val="23446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800" b="1" dirty="0">
                <a:solidFill>
                  <a:schemeClr val="tx1"/>
                </a:solidFill>
                <a:latin typeface="Consolas" panose="020B0609020204030204" pitchFamily="49" charset="0"/>
              </a:rPr>
              <a:t>Clients</a:t>
            </a:r>
          </a:p>
        </p:txBody>
      </p:sp>
      <p:sp>
        <p:nvSpPr>
          <p:cNvPr id="34" name="Arrow: Right 9"/>
          <p:cNvSpPr/>
          <p:nvPr/>
        </p:nvSpPr>
        <p:spPr>
          <a:xfrm>
            <a:off x="3291426" y="2970881"/>
            <a:ext cx="1295400" cy="609600"/>
          </a:xfrm>
          <a:prstGeom prst="rightArrow">
            <a:avLst/>
          </a:prstGeom>
          <a:solidFill>
            <a:srgbClr val="4F6987"/>
          </a:solidFill>
          <a:ln>
            <a:solidFill>
              <a:srgbClr val="2344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35" name="TextBox 10"/>
          <p:cNvSpPr txBox="1"/>
          <p:nvPr/>
        </p:nvSpPr>
        <p:spPr>
          <a:xfrm>
            <a:off x="3291426" y="2349180"/>
            <a:ext cx="1295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Query</a:t>
            </a:r>
          </a:p>
        </p:txBody>
      </p:sp>
      <p:sp>
        <p:nvSpPr>
          <p:cNvPr id="36" name="Arrow: Right 16"/>
          <p:cNvSpPr/>
          <p:nvPr/>
        </p:nvSpPr>
        <p:spPr>
          <a:xfrm>
            <a:off x="7624734" y="2970881"/>
            <a:ext cx="1295400" cy="609600"/>
          </a:xfrm>
          <a:prstGeom prst="rightArrow">
            <a:avLst/>
          </a:prstGeom>
          <a:solidFill>
            <a:srgbClr val="4F6987"/>
          </a:solidFill>
          <a:ln>
            <a:solidFill>
              <a:srgbClr val="2344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37" name="TextBox 17"/>
          <p:cNvSpPr txBox="1"/>
          <p:nvPr/>
        </p:nvSpPr>
        <p:spPr>
          <a:xfrm>
            <a:off x="7624734" y="2349180"/>
            <a:ext cx="1295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Access</a:t>
            </a:r>
          </a:p>
        </p:txBody>
      </p:sp>
      <p:sp>
        <p:nvSpPr>
          <p:cNvPr id="38" name="Arrow: Right 20"/>
          <p:cNvSpPr/>
          <p:nvPr/>
        </p:nvSpPr>
        <p:spPr>
          <a:xfrm flipH="1">
            <a:off x="7624734" y="4665140"/>
            <a:ext cx="1295400" cy="609600"/>
          </a:xfrm>
          <a:prstGeom prst="rightArrow">
            <a:avLst/>
          </a:prstGeom>
          <a:solidFill>
            <a:srgbClr val="4F6987"/>
          </a:solidFill>
          <a:ln>
            <a:solidFill>
              <a:srgbClr val="2344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39" name="Arrow: Right 21"/>
          <p:cNvSpPr/>
          <p:nvPr/>
        </p:nvSpPr>
        <p:spPr>
          <a:xfrm flipH="1">
            <a:off x="3286933" y="4665140"/>
            <a:ext cx="1295400" cy="609600"/>
          </a:xfrm>
          <a:prstGeom prst="rightArrow">
            <a:avLst/>
          </a:prstGeom>
          <a:solidFill>
            <a:srgbClr val="4F6987"/>
          </a:solidFill>
          <a:ln>
            <a:solidFill>
              <a:srgbClr val="2344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40" name="TextBox 22"/>
          <p:cNvSpPr txBox="1"/>
          <p:nvPr/>
        </p:nvSpPr>
        <p:spPr>
          <a:xfrm>
            <a:off x="7624734" y="5282626"/>
            <a:ext cx="1295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Data</a:t>
            </a:r>
          </a:p>
        </p:txBody>
      </p:sp>
      <p:sp>
        <p:nvSpPr>
          <p:cNvPr id="41" name="TextBox 23"/>
          <p:cNvSpPr txBox="1"/>
          <p:nvPr/>
        </p:nvSpPr>
        <p:spPr>
          <a:xfrm>
            <a:off x="3286933" y="5282626"/>
            <a:ext cx="1295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Data</a:t>
            </a:r>
          </a:p>
        </p:txBody>
      </p:sp>
      <p:sp>
        <p:nvSpPr>
          <p:cNvPr id="42" name="Rectangle: Rounded Corners 26"/>
          <p:cNvSpPr/>
          <p:nvPr/>
        </p:nvSpPr>
        <p:spPr>
          <a:xfrm>
            <a:off x="9078133" y="2349179"/>
            <a:ext cx="2646334" cy="3288702"/>
          </a:xfrm>
          <a:prstGeom prst="roundRect">
            <a:avLst>
              <a:gd name="adj" fmla="val 5385"/>
            </a:avLst>
          </a:prstGeom>
          <a:noFill/>
          <a:ln w="57150">
            <a:solidFill>
              <a:srgbClr val="23446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800" b="1" dirty="0">
                <a:solidFill>
                  <a:schemeClr val="tx1"/>
                </a:solidFill>
                <a:latin typeface="Consolas" panose="020B0609020204030204" pitchFamily="49" charset="0"/>
              </a:rPr>
              <a:t>Database</a:t>
            </a:r>
          </a:p>
        </p:txBody>
      </p:sp>
      <p:sp>
        <p:nvSpPr>
          <p:cNvPr id="43" name="Rectangle: Rounded Corners 25"/>
          <p:cNvSpPr/>
          <p:nvPr/>
        </p:nvSpPr>
        <p:spPr>
          <a:xfrm>
            <a:off x="4772833" y="2349179"/>
            <a:ext cx="2646334" cy="3288702"/>
          </a:xfrm>
          <a:prstGeom prst="roundRect">
            <a:avLst>
              <a:gd name="adj" fmla="val 5385"/>
            </a:avLst>
          </a:prstGeom>
          <a:noFill/>
          <a:ln w="57150">
            <a:solidFill>
              <a:srgbClr val="23446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800" b="1" dirty="0">
                <a:solidFill>
                  <a:schemeClr val="tx1"/>
                </a:solidFill>
                <a:latin typeface="Consolas" panose="020B0609020204030204" pitchFamily="49" charset="0"/>
              </a:rPr>
              <a:t>Engine</a:t>
            </a:r>
          </a:p>
        </p:txBody>
      </p:sp>
      <p:pic>
        <p:nvPicPr>
          <p:cNvPr id="44" name="Graphic 7" descr="Gear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39001" y="3018839"/>
            <a:ext cx="2310822" cy="2310822"/>
          </a:xfrm>
          <a:prstGeom prst="rect">
            <a:avLst/>
          </a:prstGeom>
        </p:spPr>
      </p:pic>
      <p:pic>
        <p:nvPicPr>
          <p:cNvPr id="45" name="Graphic 11" descr="Databas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246067" y="3009481"/>
            <a:ext cx="2310467" cy="2310467"/>
          </a:xfrm>
          <a:prstGeom prst="rect">
            <a:avLst/>
          </a:prstGeom>
        </p:spPr>
      </p:pic>
      <p:pic>
        <p:nvPicPr>
          <p:cNvPr id="46" name="Graphic 14" descr="Computer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08986" y="2789687"/>
            <a:ext cx="1363428" cy="1363428"/>
          </a:xfrm>
          <a:prstGeom prst="rect">
            <a:avLst/>
          </a:prstGeom>
        </p:spPr>
      </p:pic>
      <p:pic>
        <p:nvPicPr>
          <p:cNvPr id="47" name="Graphic 19" descr="Tablet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27591" y="4209699"/>
            <a:ext cx="1176546" cy="1176546"/>
          </a:xfrm>
          <a:prstGeom prst="rect">
            <a:avLst/>
          </a:prstGeom>
        </p:spPr>
      </p:pic>
      <p:pic>
        <p:nvPicPr>
          <p:cNvPr id="48" name="Graphic 33" descr="Smart Phone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896394" y="4266283"/>
            <a:ext cx="1063378" cy="1063378"/>
          </a:xfrm>
          <a:prstGeom prst="rect">
            <a:avLst/>
          </a:prstGeom>
        </p:spPr>
      </p:pic>
      <p:sp>
        <p:nvSpPr>
          <p:cNvPr id="21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00830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5" grpId="0"/>
      <p:bldP spid="36" grpId="0" animBg="1"/>
      <p:bldP spid="37" grpId="0"/>
      <p:bldP spid="38" grpId="0" animBg="1"/>
      <p:bldP spid="39" grpId="0" animBg="1"/>
      <p:bldP spid="40" grpId="0"/>
      <p:bldP spid="4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raphic 5" descr="Cloud"/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4F6987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62099" y="1787899"/>
            <a:ext cx="3555886" cy="3555886"/>
          </a:xfrm>
          <a:prstGeom prst="rect">
            <a:avLst/>
          </a:prstGeom>
        </p:spPr>
      </p:pic>
      <p:sp>
        <p:nvSpPr>
          <p:cNvPr id="4659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Client-Server Model</a:t>
            </a:r>
            <a:endParaRPr lang="bg-BG" dirty="0"/>
          </a:p>
        </p:txBody>
      </p:sp>
      <p:sp>
        <p:nvSpPr>
          <p:cNvPr id="10" name="Up Arrow 9"/>
          <p:cNvSpPr/>
          <p:nvPr/>
        </p:nvSpPr>
        <p:spPr>
          <a:xfrm rot="8636746">
            <a:off x="4266854" y="2536262"/>
            <a:ext cx="372721" cy="752475"/>
          </a:xfrm>
          <a:prstGeom prst="upArrow">
            <a:avLst/>
          </a:prstGeom>
          <a:solidFill>
            <a:srgbClr val="4F6987"/>
          </a:solidFill>
          <a:ln>
            <a:solidFill>
              <a:srgbClr val="2344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4" name="Up Arrow 13"/>
          <p:cNvSpPr/>
          <p:nvPr/>
        </p:nvSpPr>
        <p:spPr>
          <a:xfrm rot="5400000">
            <a:off x="3444120" y="3387189"/>
            <a:ext cx="372721" cy="752475"/>
          </a:xfrm>
          <a:prstGeom prst="upArrow">
            <a:avLst/>
          </a:prstGeom>
          <a:solidFill>
            <a:srgbClr val="4F6987"/>
          </a:solidFill>
          <a:ln>
            <a:solidFill>
              <a:srgbClr val="2344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5" name="Up Arrow 14"/>
          <p:cNvSpPr/>
          <p:nvPr/>
        </p:nvSpPr>
        <p:spPr>
          <a:xfrm rot="3587749">
            <a:off x="3894753" y="4441214"/>
            <a:ext cx="372721" cy="752475"/>
          </a:xfrm>
          <a:prstGeom prst="upArrow">
            <a:avLst/>
          </a:prstGeom>
          <a:solidFill>
            <a:srgbClr val="4F6987"/>
          </a:solidFill>
          <a:ln>
            <a:solidFill>
              <a:srgbClr val="2344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6" name="Up Arrow 15"/>
          <p:cNvSpPr/>
          <p:nvPr/>
        </p:nvSpPr>
        <p:spPr>
          <a:xfrm rot="5400000">
            <a:off x="8638376" y="3387190"/>
            <a:ext cx="372721" cy="752475"/>
          </a:xfrm>
          <a:prstGeom prst="upArrow">
            <a:avLst/>
          </a:prstGeom>
          <a:solidFill>
            <a:srgbClr val="4F6987"/>
          </a:solidFill>
          <a:ln>
            <a:solidFill>
              <a:srgbClr val="2344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2" name="TextBox 11"/>
          <p:cNvSpPr txBox="1"/>
          <p:nvPr/>
        </p:nvSpPr>
        <p:spPr>
          <a:xfrm>
            <a:off x="5775602" y="3398260"/>
            <a:ext cx="15288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2"/>
                </a:solidFill>
              </a:rPr>
              <a:t>TCP/IP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92074" y="1631353"/>
            <a:ext cx="18701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CLIENTS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9449603" y="4778514"/>
            <a:ext cx="23121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DATABASE</a:t>
            </a:r>
          </a:p>
        </p:txBody>
      </p:sp>
      <p:pic>
        <p:nvPicPr>
          <p:cNvPr id="17" name="Graphic 11" descr="Databas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431450" y="2481743"/>
            <a:ext cx="2310467" cy="2310467"/>
          </a:xfrm>
          <a:prstGeom prst="rect">
            <a:avLst/>
          </a:prstGeom>
        </p:spPr>
      </p:pic>
      <p:pic>
        <p:nvPicPr>
          <p:cNvPr id="20" name="Graphic 14" descr="Computer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736599" y="1358142"/>
            <a:ext cx="1363428" cy="1363428"/>
          </a:xfrm>
          <a:prstGeom prst="rect">
            <a:avLst/>
          </a:prstGeom>
        </p:spPr>
      </p:pic>
      <p:pic>
        <p:nvPicPr>
          <p:cNvPr id="21" name="Graphic 19" descr="Tablet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700007" y="3163930"/>
            <a:ext cx="1176546" cy="1176546"/>
          </a:xfrm>
          <a:prstGeom prst="rect">
            <a:avLst/>
          </a:prstGeom>
        </p:spPr>
      </p:pic>
      <p:pic>
        <p:nvPicPr>
          <p:cNvPr id="22" name="Graphic 33" descr="Smart Phone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567103" y="4633478"/>
            <a:ext cx="1063378" cy="1063378"/>
          </a:xfrm>
          <a:prstGeom prst="rect">
            <a:avLst/>
          </a:prstGeom>
        </p:spPr>
      </p:pic>
      <p:sp>
        <p:nvSpPr>
          <p:cNvPr id="24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57134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4" grpId="0" animBg="1"/>
      <p:bldP spid="15" grpId="0" animBg="1"/>
      <p:bldP spid="16" grpId="0" animBg="1"/>
      <p:bldP spid="12" grpId="0"/>
      <p:bldP spid="1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9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 Database Engines</a:t>
            </a:r>
            <a:endParaRPr lang="bg-BG" dirty="0"/>
          </a:p>
        </p:txBody>
      </p:sp>
      <p:sp>
        <p:nvSpPr>
          <p:cNvPr id="465920" name="TextBox 465919"/>
          <p:cNvSpPr txBox="1"/>
          <p:nvPr/>
        </p:nvSpPr>
        <p:spPr>
          <a:xfrm>
            <a:off x="4004913" y="6434668"/>
            <a:ext cx="4182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</a:t>
            </a:r>
            <a:r>
              <a:rPr lang="en-US" dirty="0">
                <a:hlinkClick r:id="rId2"/>
              </a:rPr>
              <a:t>http://db-engines.com/en/ranking</a:t>
            </a:r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14</a:t>
            </a:fld>
            <a:endParaRPr lang="en-US" noProof="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111989B-2655-4634-9C8C-A41F1C6AF3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597" y="1745240"/>
            <a:ext cx="11442802" cy="39275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1469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96B81FDE-3AD6-43AE-8525-1D8DD31AD457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4866" y="1815794"/>
            <a:ext cx="2838330" cy="159389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Title 2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GB" dirty="0"/>
              <a:t>Structured Query Language</a:t>
            </a:r>
          </a:p>
        </p:txBody>
      </p:sp>
    </p:spTree>
    <p:extLst>
      <p:ext uri="{BB962C8B-B14F-4D97-AF65-F5344CB8AC3E}">
        <p14:creationId xmlns:p14="http://schemas.microsoft.com/office/powerpoint/2010/main" val="4114647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191942" y="1196124"/>
            <a:ext cx="11928502" cy="5310875"/>
          </a:xfrm>
        </p:spPr>
        <p:txBody>
          <a:bodyPr>
            <a:normAutofit/>
          </a:bodyPr>
          <a:lstStyle/>
          <a:p>
            <a:r>
              <a:rPr lang="en-US" sz="3400" dirty="0"/>
              <a:t>Programming language designed for managing data in a relational database</a:t>
            </a:r>
          </a:p>
          <a:p>
            <a:r>
              <a:rPr lang="en-US" sz="3400" dirty="0"/>
              <a:t>Developed at </a:t>
            </a:r>
            <a:r>
              <a:rPr lang="en-US" sz="3400" b="1" dirty="0">
                <a:solidFill>
                  <a:schemeClr val="bg1"/>
                </a:solidFill>
              </a:rPr>
              <a:t>IBM</a:t>
            </a:r>
            <a:r>
              <a:rPr lang="en-US" sz="3400" dirty="0"/>
              <a:t> in the early 1970s</a:t>
            </a:r>
          </a:p>
          <a:p>
            <a:r>
              <a:rPr lang="en-US" sz="3400" dirty="0"/>
              <a:t>To communicate with the Engine we use </a:t>
            </a:r>
            <a:r>
              <a:rPr lang="en-US" sz="3400" b="1" dirty="0">
                <a:solidFill>
                  <a:schemeClr val="bg1"/>
                </a:solidFill>
              </a:rPr>
              <a:t>SQL</a:t>
            </a:r>
            <a:r>
              <a:rPr lang="en-US" sz="3400" dirty="0">
                <a:solidFill>
                  <a:srgbClr val="F3CD60"/>
                </a:solidFill>
              </a:rPr>
              <a:t> 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Structured Query Language (1)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94399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173352" y="1170929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Subdivided into several language elements</a:t>
            </a:r>
          </a:p>
          <a:p>
            <a:pPr lvl="1"/>
            <a:r>
              <a:rPr lang="en-US" dirty="0"/>
              <a:t>Queries</a:t>
            </a:r>
          </a:p>
          <a:p>
            <a:pPr lvl="1"/>
            <a:r>
              <a:rPr lang="en-US" dirty="0"/>
              <a:t>Clauses</a:t>
            </a:r>
          </a:p>
          <a:p>
            <a:pPr lvl="1"/>
            <a:r>
              <a:rPr lang="en-US" dirty="0"/>
              <a:t>Expressions</a:t>
            </a:r>
          </a:p>
          <a:p>
            <a:pPr lvl="1"/>
            <a:r>
              <a:rPr lang="en-US" dirty="0"/>
              <a:t>Predicates</a:t>
            </a:r>
          </a:p>
          <a:p>
            <a:pPr lvl="1"/>
            <a:r>
              <a:rPr lang="en-US" dirty="0"/>
              <a:t>Statements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Structured Query Language</a:t>
            </a:r>
            <a:r>
              <a:rPr lang="bg-BG" dirty="0"/>
              <a:t> </a:t>
            </a:r>
            <a:r>
              <a:rPr lang="en-US" dirty="0"/>
              <a:t>(2)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BCE34E5D-07C7-46EE-B2B7-FBCA707843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81870" y="3205836"/>
            <a:ext cx="5372100" cy="129266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UPDATE</a:t>
            </a:r>
            <a:r>
              <a:rPr lang="en-US" sz="2600" b="1" noProof="1">
                <a:solidFill>
                  <a:schemeClr val="accent1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>
                <a:latin typeface="Consolas" pitchFamily="49" charset="0"/>
                <a:cs typeface="Consolas" pitchFamily="49" charset="0"/>
              </a:rPr>
              <a:t>employees</a:t>
            </a:r>
            <a:r>
              <a:rPr lang="en-US" sz="2600" b="1" noProof="1">
                <a:solidFill>
                  <a:schemeClr val="accent1"/>
                </a:solidFill>
                <a:latin typeface="Consolas" pitchFamily="49" charset="0"/>
                <a:cs typeface="Consolas" pitchFamily="49" charset="0"/>
              </a:rPr>
              <a:t>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SET</a:t>
            </a:r>
            <a:r>
              <a:rPr lang="en-US" sz="2600" b="1" noProof="1">
                <a:solidFill>
                  <a:schemeClr val="accent1"/>
                </a:solidFill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latin typeface="Consolas" pitchFamily="49" charset="0"/>
                <a:cs typeface="Consolas" pitchFamily="49" charset="0"/>
              </a:rPr>
              <a:t>salary = salary * 1.1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WHERE</a:t>
            </a:r>
            <a:r>
              <a:rPr lang="en-US" sz="2600" b="1" noProof="1">
                <a:solidFill>
                  <a:schemeClr val="accent1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>
                <a:latin typeface="Consolas" pitchFamily="49" charset="0"/>
                <a:cs typeface="Consolas" pitchFamily="49" charset="0"/>
              </a:rPr>
              <a:t>job_title = "Cashier";</a:t>
            </a:r>
          </a:p>
        </p:txBody>
      </p:sp>
      <p:sp>
        <p:nvSpPr>
          <p:cNvPr id="10" name="AutoShape 7">
            <a:extLst>
              <a:ext uri="{FF2B5EF4-FFF2-40B4-BE49-F238E27FC236}">
                <a16:creationId xmlns:a16="http://schemas.microsoft.com/office/drawing/2014/main" id="{88433575-CD66-474D-A005-026B42674B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31312" y="2212523"/>
            <a:ext cx="2420825" cy="677820"/>
          </a:xfrm>
          <a:prstGeom prst="wedgeRoundRectCallout">
            <a:avLst>
              <a:gd name="adj1" fmla="val 37449"/>
              <a:gd name="adj2" fmla="val 76848"/>
              <a:gd name="adj3" fmla="val 16667"/>
            </a:avLst>
          </a:prstGeom>
          <a:solidFill>
            <a:srgbClr val="4F6987"/>
          </a:solidFill>
          <a:ln>
            <a:solidFill>
              <a:srgbClr val="2344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noProof="1">
                <a:solidFill>
                  <a:schemeClr val="bg2"/>
                </a:solidFill>
              </a:rPr>
              <a:t>Update clause</a:t>
            </a:r>
          </a:p>
        </p:txBody>
      </p:sp>
      <p:sp>
        <p:nvSpPr>
          <p:cNvPr id="13" name="AutoShape 7">
            <a:extLst>
              <a:ext uri="{FF2B5EF4-FFF2-40B4-BE49-F238E27FC236}">
                <a16:creationId xmlns:a16="http://schemas.microsoft.com/office/drawing/2014/main" id="{86828410-B075-4528-9FAD-1D46D7B99E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67300" y="2252594"/>
            <a:ext cx="2094434" cy="677820"/>
          </a:xfrm>
          <a:prstGeom prst="wedgeRoundRectCallout">
            <a:avLst>
              <a:gd name="adj1" fmla="val -47822"/>
              <a:gd name="adj2" fmla="val 113091"/>
              <a:gd name="adj3" fmla="val 16667"/>
            </a:avLst>
          </a:prstGeom>
          <a:solidFill>
            <a:srgbClr val="4F6987"/>
          </a:solidFill>
          <a:ln>
            <a:solidFill>
              <a:srgbClr val="2344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noProof="1">
                <a:solidFill>
                  <a:schemeClr val="bg2"/>
                </a:solidFill>
              </a:rPr>
              <a:t>Expression</a:t>
            </a:r>
          </a:p>
        </p:txBody>
      </p:sp>
      <p:sp>
        <p:nvSpPr>
          <p:cNvPr id="17" name="AutoShape 7">
            <a:extLst>
              <a:ext uri="{FF2B5EF4-FFF2-40B4-BE49-F238E27FC236}">
                <a16:creationId xmlns:a16="http://schemas.microsoft.com/office/drawing/2014/main" id="{84C42807-DCB9-47C3-95F4-68680DC3A1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90429" y="4616593"/>
            <a:ext cx="1992691" cy="677820"/>
          </a:xfrm>
          <a:prstGeom prst="wedgeRoundRectCallout">
            <a:avLst>
              <a:gd name="adj1" fmla="val 60961"/>
              <a:gd name="adj2" fmla="val -60068"/>
              <a:gd name="adj3" fmla="val 16667"/>
            </a:avLst>
          </a:prstGeom>
          <a:solidFill>
            <a:srgbClr val="4F6987"/>
          </a:solidFill>
          <a:ln>
            <a:solidFill>
              <a:srgbClr val="2344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noProof="1">
                <a:solidFill>
                  <a:schemeClr val="bg2"/>
                </a:solidFill>
              </a:rPr>
              <a:t>Predicate</a:t>
            </a:r>
          </a:p>
        </p:txBody>
      </p:sp>
      <p:sp>
        <p:nvSpPr>
          <p:cNvPr id="18" name="Right Brace 17">
            <a:extLst>
              <a:ext uri="{FF2B5EF4-FFF2-40B4-BE49-F238E27FC236}">
                <a16:creationId xmlns:a16="http://schemas.microsoft.com/office/drawing/2014/main" id="{16B301A8-526B-4958-BA2D-E7CF95AFD36E}"/>
              </a:ext>
            </a:extLst>
          </p:cNvPr>
          <p:cNvSpPr/>
          <p:nvPr/>
        </p:nvSpPr>
        <p:spPr>
          <a:xfrm rot="10800000">
            <a:off x="5709748" y="3223181"/>
            <a:ext cx="208358" cy="1292662"/>
          </a:xfrm>
          <a:prstGeom prst="rightBrac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AutoShape 7">
            <a:extLst>
              <a:ext uri="{FF2B5EF4-FFF2-40B4-BE49-F238E27FC236}">
                <a16:creationId xmlns:a16="http://schemas.microsoft.com/office/drawing/2014/main" id="{10ABB0AB-6BED-4756-920B-9E48E7ECAC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36665" y="3904876"/>
            <a:ext cx="1798091" cy="677820"/>
          </a:xfrm>
          <a:prstGeom prst="wedgeRoundRectCallout">
            <a:avLst>
              <a:gd name="adj1" fmla="val 59106"/>
              <a:gd name="adj2" fmla="val -37919"/>
              <a:gd name="adj3" fmla="val 16667"/>
            </a:avLst>
          </a:prstGeom>
          <a:solidFill>
            <a:srgbClr val="4F6987"/>
          </a:solidFill>
          <a:ln>
            <a:solidFill>
              <a:srgbClr val="2344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noProof="1">
                <a:solidFill>
                  <a:schemeClr val="bg2"/>
                </a:solidFill>
              </a:rPr>
              <a:t>Statement</a:t>
            </a:r>
          </a:p>
        </p:txBody>
      </p:sp>
      <p:sp>
        <p:nvSpPr>
          <p:cNvPr id="14" name="Rectangle: Rounded Corners 23"/>
          <p:cNvSpPr/>
          <p:nvPr/>
        </p:nvSpPr>
        <p:spPr>
          <a:xfrm>
            <a:off x="8522448" y="3649031"/>
            <a:ext cx="2280933" cy="381000"/>
          </a:xfrm>
          <a:prstGeom prst="roundRect">
            <a:avLst/>
          </a:prstGeom>
          <a:noFill/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20" name="Rectangle: Rounded Corners 23"/>
          <p:cNvSpPr/>
          <p:nvPr/>
        </p:nvSpPr>
        <p:spPr>
          <a:xfrm>
            <a:off x="7172267" y="4078053"/>
            <a:ext cx="3778827" cy="395173"/>
          </a:xfrm>
          <a:prstGeom prst="roundRect">
            <a:avLst/>
          </a:prstGeom>
          <a:noFill/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5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91375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3" grpId="0" animBg="1"/>
      <p:bldP spid="17" grpId="0" animBg="1"/>
      <p:bldP spid="18" grpId="0" animBg="1"/>
      <p:bldP spid="19" grpId="0" animBg="1"/>
      <p:bldP spid="14" grpId="0" animBg="1"/>
      <p:bldP spid="2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Logically divided in four sections</a:t>
            </a:r>
          </a:p>
          <a:p>
            <a:pPr lvl="1">
              <a:buClr>
                <a:srgbClr val="234465"/>
              </a:buClr>
            </a:pPr>
            <a:r>
              <a:rPr lang="en-US" b="1" dirty="0">
                <a:solidFill>
                  <a:schemeClr val="bg1"/>
                </a:solidFill>
              </a:rPr>
              <a:t>Data Definition </a:t>
            </a:r>
            <a:r>
              <a:rPr lang="en-US" dirty="0"/>
              <a:t>– describe the structure of our data</a:t>
            </a:r>
          </a:p>
          <a:p>
            <a:pPr lvl="1">
              <a:buClr>
                <a:srgbClr val="234465"/>
              </a:buClr>
            </a:pPr>
            <a:r>
              <a:rPr lang="en-US" b="1" dirty="0">
                <a:solidFill>
                  <a:schemeClr val="bg1"/>
                </a:solidFill>
              </a:rPr>
              <a:t>Data Manipulation </a:t>
            </a:r>
            <a:r>
              <a:rPr lang="en-US" dirty="0"/>
              <a:t>– store and retrieve data</a:t>
            </a:r>
          </a:p>
          <a:p>
            <a:pPr lvl="1">
              <a:buClr>
                <a:srgbClr val="234465"/>
              </a:buClr>
            </a:pPr>
            <a:r>
              <a:rPr lang="en-US" b="1" dirty="0">
                <a:solidFill>
                  <a:schemeClr val="bg1"/>
                </a:solidFill>
              </a:rPr>
              <a:t>Data Control </a:t>
            </a:r>
            <a:r>
              <a:rPr lang="en-US" dirty="0"/>
              <a:t>– define who can access the data</a:t>
            </a:r>
          </a:p>
          <a:p>
            <a:pPr lvl="1">
              <a:buClr>
                <a:srgbClr val="234465"/>
              </a:buClr>
            </a:pPr>
            <a:r>
              <a:rPr lang="en-US" b="1" dirty="0">
                <a:solidFill>
                  <a:schemeClr val="bg1"/>
                </a:solidFill>
              </a:rPr>
              <a:t>Transaction Control </a:t>
            </a:r>
            <a:r>
              <a:rPr lang="en-US" dirty="0"/>
              <a:t>– bundle operations and allow rollback 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Structured Query Language (3)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74184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922" name="Rectangle 2"/>
          <p:cNvSpPr>
            <a:spLocks noGrp="1" noChangeArrowheads="1"/>
          </p:cNvSpPr>
          <p:nvPr>
            <p:ph type="title"/>
          </p:nvPr>
        </p:nvSpPr>
        <p:spPr>
          <a:xfrm>
            <a:off x="251578" y="-99383"/>
            <a:ext cx="9577597" cy="1110780"/>
          </a:xfrm>
        </p:spPr>
        <p:txBody>
          <a:bodyPr/>
          <a:lstStyle/>
          <a:p>
            <a:r>
              <a:rPr lang="en-US" dirty="0"/>
              <a:t>Structured Query Language (4)</a:t>
            </a:r>
            <a:endParaRPr lang="bg-BG" dirty="0"/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2359555967"/>
              </p:ext>
            </p:extLst>
          </p:nvPr>
        </p:nvGraphicFramePr>
        <p:xfrm>
          <a:off x="838200" y="1173744"/>
          <a:ext cx="10287000" cy="5410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48870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742950" indent="-742950"/>
            <a:r>
              <a:rPr lang="en-US" dirty="0"/>
              <a:t>Data Management</a:t>
            </a:r>
          </a:p>
          <a:p>
            <a:pPr marL="742950" indent="-742950"/>
            <a:r>
              <a:rPr lang="en-US" dirty="0"/>
              <a:t>Database Engine</a:t>
            </a:r>
          </a:p>
          <a:p>
            <a:pPr marL="742950" indent="-742950"/>
            <a:r>
              <a:rPr lang="en-US" dirty="0"/>
              <a:t>Structured Query Language</a:t>
            </a:r>
          </a:p>
          <a:p>
            <a:pPr marL="742950" indent="-742950"/>
            <a:r>
              <a:rPr lang="en-US" dirty="0"/>
              <a:t>MySQL</a:t>
            </a:r>
          </a:p>
          <a:p>
            <a:pPr marL="742950" indent="-742950"/>
            <a:r>
              <a:rPr lang="en-US" dirty="0"/>
              <a:t>Table Relationships</a:t>
            </a:r>
          </a:p>
          <a:p>
            <a:pPr marL="742950" indent="-742950"/>
            <a:r>
              <a:rPr lang="en-US" dirty="0"/>
              <a:t>Programmability</a:t>
            </a:r>
            <a:endParaRPr lang="bg-B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Table of Contents</a:t>
            </a:r>
            <a:endParaRPr lang="en-US" dirty="0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823700" y="6507163"/>
            <a:ext cx="368300" cy="2968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45345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1780429-1C56-442D-8549-5F4035F7C8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5217" y="1848112"/>
            <a:ext cx="2854494" cy="1476864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GB"/>
              <a:t>MySQL</a:t>
            </a:r>
          </a:p>
        </p:txBody>
      </p:sp>
    </p:spTree>
    <p:extLst>
      <p:ext uri="{BB962C8B-B14F-4D97-AF65-F5344CB8AC3E}">
        <p14:creationId xmlns:p14="http://schemas.microsoft.com/office/powerpoint/2010/main" val="2972089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type="body" sz="quarter" idx="10"/>
          </p:nvPr>
        </p:nvSpPr>
        <p:spPr>
          <a:xfrm>
            <a:off x="192000" y="1147809"/>
            <a:ext cx="11928444" cy="5570355"/>
          </a:xfrm>
        </p:spPr>
        <p:txBody>
          <a:bodyPr>
            <a:normAutofit/>
          </a:bodyPr>
          <a:lstStyle/>
          <a:p>
            <a:pPr>
              <a:buClr>
                <a:srgbClr val="234465"/>
              </a:buClr>
            </a:pPr>
            <a:r>
              <a:rPr lang="en-US" b="1" dirty="0">
                <a:solidFill>
                  <a:schemeClr val="bg1"/>
                </a:solidFill>
              </a:rPr>
              <a:t>Open-source</a:t>
            </a:r>
            <a:r>
              <a:rPr lang="en-US" dirty="0">
                <a:solidFill>
                  <a:srgbClr val="F3CD60"/>
                </a:solidFill>
              </a:rPr>
              <a:t> </a:t>
            </a:r>
            <a:r>
              <a:rPr lang="en-US" dirty="0"/>
              <a:t>relational database management system</a:t>
            </a:r>
          </a:p>
          <a:p>
            <a:r>
              <a:rPr lang="en-US" dirty="0"/>
              <a:t>Used in many </a:t>
            </a:r>
            <a:r>
              <a:rPr lang="en-US" b="1" dirty="0">
                <a:solidFill>
                  <a:schemeClr val="bg1"/>
                </a:solidFill>
              </a:rPr>
              <a:t>large-scale websites </a:t>
            </a:r>
            <a:r>
              <a:rPr lang="en-US" dirty="0"/>
              <a:t>like including Google,         Facebook, YouTube etc.</a:t>
            </a:r>
          </a:p>
          <a:p>
            <a:r>
              <a:rPr lang="en-US" dirty="0"/>
              <a:t>Works on </a:t>
            </a:r>
            <a:r>
              <a:rPr lang="en-US" b="1" dirty="0">
                <a:solidFill>
                  <a:schemeClr val="bg1"/>
                </a:solidFill>
              </a:rPr>
              <a:t>many</a:t>
            </a:r>
            <a:r>
              <a:rPr lang="en-US" dirty="0"/>
              <a:t> system platforms</a:t>
            </a:r>
            <a:r>
              <a:rPr lang="bg-BG" dirty="0"/>
              <a:t> – </a:t>
            </a:r>
            <a:br>
              <a:rPr lang="en-US" dirty="0"/>
            </a:br>
            <a:r>
              <a:rPr lang="en-US" dirty="0"/>
              <a:t>MAC OS, Windows, Linux</a:t>
            </a:r>
          </a:p>
          <a:p>
            <a:r>
              <a:rPr lang="en-US" dirty="0"/>
              <a:t>Download </a:t>
            </a:r>
            <a:r>
              <a:rPr lang="en-US" b="1" dirty="0">
                <a:solidFill>
                  <a:schemeClr val="bg1"/>
                </a:solidFill>
              </a:rPr>
              <a:t>MySQL Server</a:t>
            </a:r>
          </a:p>
          <a:p>
            <a:pPr lvl="1">
              <a:buClr>
                <a:srgbClr val="234465"/>
              </a:buClr>
            </a:pPr>
            <a:r>
              <a:rPr lang="en-US" b="1" dirty="0">
                <a:solidFill>
                  <a:schemeClr val="bg1"/>
                </a:solidFill>
              </a:rPr>
              <a:t>Windows</a:t>
            </a:r>
            <a:r>
              <a:rPr lang="en-US" dirty="0"/>
              <a:t>:</a:t>
            </a:r>
            <a:endParaRPr lang="bg-BG" dirty="0"/>
          </a:p>
          <a:p>
            <a:pPr lvl="1">
              <a:buClr>
                <a:srgbClr val="234465"/>
              </a:buClr>
            </a:pPr>
            <a:r>
              <a:rPr lang="en-US" b="1" dirty="0">
                <a:solidFill>
                  <a:schemeClr val="bg1"/>
                </a:solidFill>
              </a:rPr>
              <a:t>Ubuntu/Debian</a:t>
            </a:r>
            <a:r>
              <a:rPr lang="en-US" dirty="0"/>
              <a:t>:</a:t>
            </a:r>
            <a:r>
              <a:rPr lang="en-US" dirty="0">
                <a:solidFill>
                  <a:srgbClr val="F3CD60"/>
                </a:solidFill>
              </a:rPr>
              <a:t> </a:t>
            </a:r>
          </a:p>
        </p:txBody>
      </p:sp>
      <p:sp>
        <p:nvSpPr>
          <p:cNvPr id="4659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MySQL</a:t>
            </a:r>
            <a:endParaRPr lang="bg-BG" dirty="0"/>
          </a:p>
        </p:txBody>
      </p:sp>
      <p:pic>
        <p:nvPicPr>
          <p:cNvPr id="6" name="Картина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6000" y="2690070"/>
            <a:ext cx="2302895" cy="2302895"/>
          </a:xfrm>
          <a:prstGeom prst="rect">
            <a:avLst/>
          </a:prstGeom>
        </p:spPr>
      </p:pic>
      <p:sp>
        <p:nvSpPr>
          <p:cNvPr id="7" name="Rectangle 14"/>
          <p:cNvSpPr>
            <a:spLocks noChangeArrowheads="1"/>
          </p:cNvSpPr>
          <p:nvPr/>
        </p:nvSpPr>
        <p:spPr bwMode="auto">
          <a:xfrm>
            <a:off x="2954743" y="5160818"/>
            <a:ext cx="5031257" cy="38318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05000"/>
              </a:lnSpc>
            </a:pPr>
            <a:r>
              <a:rPr lang="en-US" b="1" dirty="0">
                <a:latin typeface="Consolas" panose="020B0609020204030204" pitchFamily="49" charset="0"/>
                <a:hlinkClick r:id="rId3"/>
              </a:rPr>
              <a:t>https://dev.mysql.com/downloads/mysql/</a:t>
            </a:r>
            <a:endParaRPr lang="en-US" b="1" noProof="1">
              <a:solidFill>
                <a:schemeClr val="bg1"/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4026000" y="5835818"/>
            <a:ext cx="5441051" cy="38318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05000"/>
              </a:lnSpc>
            </a:pPr>
            <a:r>
              <a:rPr lang="en-US" b="1" dirty="0">
                <a:latin typeface="Consolas" panose="020B0609020204030204" pitchFamily="49" charset="0"/>
                <a:hlinkClick r:id="rId4"/>
              </a:rPr>
              <a:t>https://dev.mysql.com/downloads/repo/apt/</a:t>
            </a:r>
            <a:endParaRPr lang="en-US" b="1" noProof="1">
              <a:solidFill>
                <a:schemeClr val="bg1"/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88141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Logical Storage</a:t>
            </a:r>
          </a:p>
          <a:p>
            <a:pPr lvl="1"/>
            <a:r>
              <a:rPr lang="en-US" dirty="0"/>
              <a:t>Instance</a:t>
            </a:r>
          </a:p>
          <a:p>
            <a:pPr lvl="1"/>
            <a:r>
              <a:rPr lang="en-US" dirty="0"/>
              <a:t>Database/Schema</a:t>
            </a:r>
          </a:p>
          <a:p>
            <a:pPr lvl="1"/>
            <a:r>
              <a:rPr lang="en-US" dirty="0"/>
              <a:t>Table</a:t>
            </a:r>
          </a:p>
          <a:p>
            <a:r>
              <a:rPr lang="en-US" dirty="0"/>
              <a:t>Physical Storage</a:t>
            </a:r>
          </a:p>
          <a:p>
            <a:pPr lvl="1"/>
            <a:r>
              <a:rPr lang="en-US" dirty="0"/>
              <a:t>Data files and Log files</a:t>
            </a:r>
          </a:p>
          <a:p>
            <a:pPr lvl="1"/>
            <a:r>
              <a:rPr lang="en-US" dirty="0"/>
              <a:t>Data pages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MySQL Server Architecture</a:t>
            </a:r>
          </a:p>
        </p:txBody>
      </p:sp>
      <p:sp>
        <p:nvSpPr>
          <p:cNvPr id="9" name="Rectangle: Rounded Corners 13"/>
          <p:cNvSpPr/>
          <p:nvPr/>
        </p:nvSpPr>
        <p:spPr>
          <a:xfrm>
            <a:off x="5181601" y="1905001"/>
            <a:ext cx="3046011" cy="2202543"/>
          </a:xfrm>
          <a:prstGeom prst="roundRect">
            <a:avLst>
              <a:gd name="adj" fmla="val 5319"/>
            </a:avLst>
          </a:prstGeom>
          <a:solidFill>
            <a:srgbClr val="E9EBEF">
              <a:alpha val="25098"/>
            </a:srgbClr>
          </a:solidFill>
          <a:ln w="12700">
            <a:solidFill>
              <a:srgbClr val="A3ABBC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 dirty="0">
                <a:solidFill>
                  <a:srgbClr val="234465"/>
                </a:solidFill>
                <a:latin typeface="Consolas" pitchFamily="49" charset="0"/>
                <a:cs typeface="Consolas" pitchFamily="49" charset="0"/>
              </a:rPr>
              <a:t>Database(Schema)</a:t>
            </a:r>
          </a:p>
        </p:txBody>
      </p:sp>
      <p:sp>
        <p:nvSpPr>
          <p:cNvPr id="12" name="Rectangle: Rounded Corners 13"/>
          <p:cNvSpPr/>
          <p:nvPr/>
        </p:nvSpPr>
        <p:spPr>
          <a:xfrm>
            <a:off x="5410200" y="2866534"/>
            <a:ext cx="1094528" cy="380048"/>
          </a:xfrm>
          <a:prstGeom prst="roundRect">
            <a:avLst>
              <a:gd name="adj" fmla="val 5319"/>
            </a:avLst>
          </a:prstGeom>
          <a:solidFill>
            <a:srgbClr val="E9EBEF">
              <a:alpha val="25098"/>
            </a:srgbClr>
          </a:solidFill>
          <a:ln w="12700">
            <a:solidFill>
              <a:srgbClr val="A3ABBC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b="1" dirty="0">
                <a:solidFill>
                  <a:srgbClr val="234465"/>
                </a:solidFill>
                <a:latin typeface="Consolas" pitchFamily="49" charset="0"/>
                <a:cs typeface="Consolas" pitchFamily="49" charset="0"/>
              </a:rPr>
              <a:t>Table</a:t>
            </a:r>
          </a:p>
        </p:txBody>
      </p:sp>
      <p:sp>
        <p:nvSpPr>
          <p:cNvPr id="13" name="Rectangle: Rounded Corners 13"/>
          <p:cNvSpPr/>
          <p:nvPr/>
        </p:nvSpPr>
        <p:spPr>
          <a:xfrm>
            <a:off x="6812021" y="2859505"/>
            <a:ext cx="1094528" cy="380048"/>
          </a:xfrm>
          <a:prstGeom prst="roundRect">
            <a:avLst>
              <a:gd name="adj" fmla="val 5319"/>
            </a:avLst>
          </a:prstGeom>
          <a:solidFill>
            <a:srgbClr val="E9EBEF">
              <a:alpha val="25098"/>
            </a:srgbClr>
          </a:solidFill>
          <a:ln w="12700">
            <a:solidFill>
              <a:srgbClr val="A3ABBC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b="1" dirty="0">
                <a:solidFill>
                  <a:srgbClr val="234465"/>
                </a:solidFill>
                <a:latin typeface="Consolas" pitchFamily="49" charset="0"/>
                <a:cs typeface="Consolas" pitchFamily="49" charset="0"/>
              </a:rPr>
              <a:t>Table</a:t>
            </a:r>
          </a:p>
        </p:txBody>
      </p:sp>
      <p:sp>
        <p:nvSpPr>
          <p:cNvPr id="14" name="Rectangle: Rounded Corners 13"/>
          <p:cNvSpPr/>
          <p:nvPr/>
        </p:nvSpPr>
        <p:spPr>
          <a:xfrm>
            <a:off x="5410200" y="3534109"/>
            <a:ext cx="1094528" cy="380048"/>
          </a:xfrm>
          <a:prstGeom prst="roundRect">
            <a:avLst>
              <a:gd name="adj" fmla="val 5319"/>
            </a:avLst>
          </a:prstGeom>
          <a:solidFill>
            <a:srgbClr val="E9EBEF">
              <a:alpha val="25098"/>
            </a:srgbClr>
          </a:solidFill>
          <a:ln w="12700">
            <a:solidFill>
              <a:srgbClr val="A3ABBC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b="1" dirty="0">
                <a:solidFill>
                  <a:srgbClr val="234465"/>
                </a:solidFill>
                <a:latin typeface="Consolas" pitchFamily="49" charset="0"/>
                <a:cs typeface="Consolas" pitchFamily="49" charset="0"/>
              </a:rPr>
              <a:t>Table</a:t>
            </a:r>
          </a:p>
        </p:txBody>
      </p:sp>
      <p:sp>
        <p:nvSpPr>
          <p:cNvPr id="23" name="Rectangle: Rounded Corners 13"/>
          <p:cNvSpPr/>
          <p:nvPr/>
        </p:nvSpPr>
        <p:spPr>
          <a:xfrm>
            <a:off x="8458201" y="1905001"/>
            <a:ext cx="2924151" cy="1012371"/>
          </a:xfrm>
          <a:prstGeom prst="roundRect">
            <a:avLst>
              <a:gd name="adj" fmla="val 5319"/>
            </a:avLst>
          </a:prstGeom>
          <a:solidFill>
            <a:srgbClr val="E9EBEF">
              <a:alpha val="25098"/>
            </a:srgbClr>
          </a:solidFill>
          <a:ln w="12700">
            <a:solidFill>
              <a:srgbClr val="A3ABBC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 dirty="0">
                <a:solidFill>
                  <a:srgbClr val="234465"/>
                </a:solidFill>
                <a:latin typeface="Consolas" pitchFamily="49" charset="0"/>
                <a:cs typeface="Consolas" pitchFamily="49" charset="0"/>
              </a:rPr>
              <a:t>Database(Schema)</a:t>
            </a:r>
          </a:p>
        </p:txBody>
      </p:sp>
      <p:sp>
        <p:nvSpPr>
          <p:cNvPr id="40" name="Rectangle: Rounded Corners 13"/>
          <p:cNvSpPr/>
          <p:nvPr/>
        </p:nvSpPr>
        <p:spPr>
          <a:xfrm>
            <a:off x="8458201" y="3095173"/>
            <a:ext cx="2924151" cy="1012371"/>
          </a:xfrm>
          <a:prstGeom prst="roundRect">
            <a:avLst>
              <a:gd name="adj" fmla="val 5319"/>
            </a:avLst>
          </a:prstGeom>
          <a:solidFill>
            <a:srgbClr val="E9EBEF">
              <a:alpha val="25098"/>
            </a:srgbClr>
          </a:solidFill>
          <a:ln w="12700">
            <a:solidFill>
              <a:srgbClr val="A3ABBC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 dirty="0">
                <a:solidFill>
                  <a:srgbClr val="234465"/>
                </a:solidFill>
                <a:latin typeface="Consolas" pitchFamily="49" charset="0"/>
                <a:cs typeface="Consolas" pitchFamily="49" charset="0"/>
              </a:rPr>
              <a:t>Database(Schema)</a:t>
            </a:r>
          </a:p>
        </p:txBody>
      </p:sp>
      <p:sp>
        <p:nvSpPr>
          <p:cNvPr id="51" name="Rectangle: Rounded Corners 50"/>
          <p:cNvSpPr/>
          <p:nvPr/>
        </p:nvSpPr>
        <p:spPr>
          <a:xfrm>
            <a:off x="5017800" y="4876800"/>
            <a:ext cx="6613200" cy="1423202"/>
          </a:xfrm>
          <a:prstGeom prst="roundRect">
            <a:avLst>
              <a:gd name="adj" fmla="val 5385"/>
            </a:avLst>
          </a:prstGeom>
          <a:noFill/>
          <a:ln w="57150">
            <a:solidFill>
              <a:srgbClr val="23446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28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52" name="Rectangle: Rounded Corners 51"/>
          <p:cNvSpPr/>
          <p:nvPr/>
        </p:nvSpPr>
        <p:spPr>
          <a:xfrm>
            <a:off x="6529146" y="4978963"/>
            <a:ext cx="2331854" cy="1191407"/>
          </a:xfrm>
          <a:prstGeom prst="roundRect">
            <a:avLst>
              <a:gd name="adj" fmla="val 5319"/>
            </a:avLst>
          </a:prstGeom>
          <a:solidFill>
            <a:srgbClr val="E9EBEF">
              <a:alpha val="25098"/>
            </a:srgbClr>
          </a:solidFill>
          <a:ln w="12700">
            <a:solidFill>
              <a:srgbClr val="A3ABBC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algn="ctr"/>
            <a:r>
              <a:rPr lang="en-US" b="1" dirty="0">
                <a:solidFill>
                  <a:srgbClr val="234465"/>
                </a:solidFill>
                <a:latin typeface="Consolas" pitchFamily="49" charset="0"/>
                <a:cs typeface="Consolas" pitchFamily="49" charset="0"/>
              </a:rPr>
              <a:t>Data</a:t>
            </a:r>
          </a:p>
        </p:txBody>
      </p:sp>
      <p:sp>
        <p:nvSpPr>
          <p:cNvPr id="53" name="Arrow: Right 52"/>
          <p:cNvSpPr/>
          <p:nvPr/>
        </p:nvSpPr>
        <p:spPr>
          <a:xfrm rot="5400000">
            <a:off x="8102890" y="4280340"/>
            <a:ext cx="421691" cy="583321"/>
          </a:xfrm>
          <a:prstGeom prst="rightArrow">
            <a:avLst/>
          </a:prstGeom>
          <a:solidFill>
            <a:srgbClr val="4F6987"/>
          </a:solidFill>
          <a:ln>
            <a:solidFill>
              <a:srgbClr val="2344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55" name="Rectangle: Rounded Corners 54"/>
          <p:cNvSpPr/>
          <p:nvPr/>
        </p:nvSpPr>
        <p:spPr>
          <a:xfrm>
            <a:off x="9048909" y="4978963"/>
            <a:ext cx="2331854" cy="1191407"/>
          </a:xfrm>
          <a:prstGeom prst="roundRect">
            <a:avLst>
              <a:gd name="adj" fmla="val 5319"/>
            </a:avLst>
          </a:prstGeom>
          <a:solidFill>
            <a:schemeClr val="accent2">
              <a:alpha val="25098"/>
            </a:schemeClr>
          </a:solidFill>
          <a:ln w="12700">
            <a:solidFill>
              <a:schemeClr val="accent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algn="ctr"/>
            <a:r>
              <a:rPr lang="en-US" b="1" dirty="0">
                <a:solidFill>
                  <a:srgbClr val="234465"/>
                </a:solidFill>
                <a:latin typeface="Consolas" pitchFamily="49" charset="0"/>
                <a:cs typeface="Consolas" pitchFamily="49" charset="0"/>
              </a:rPr>
              <a:t>Logs</a:t>
            </a:r>
          </a:p>
        </p:txBody>
      </p:sp>
      <p:grpSp>
        <p:nvGrpSpPr>
          <p:cNvPr id="44" name="Group 43"/>
          <p:cNvGrpSpPr/>
          <p:nvPr/>
        </p:nvGrpSpPr>
        <p:grpSpPr>
          <a:xfrm>
            <a:off x="9086850" y="5499904"/>
            <a:ext cx="609600" cy="533400"/>
            <a:chOff x="3998912" y="2209800"/>
            <a:chExt cx="609600" cy="533400"/>
          </a:xfrm>
        </p:grpSpPr>
        <p:sp>
          <p:nvSpPr>
            <p:cNvPr id="45" name="Rectangle: Folded Corner 44"/>
            <p:cNvSpPr/>
            <p:nvPr/>
          </p:nvSpPr>
          <p:spPr>
            <a:xfrm rot="10800000">
              <a:off x="4113212" y="2209800"/>
              <a:ext cx="381000" cy="533400"/>
            </a:xfrm>
            <a:prstGeom prst="foldedCorner">
              <a:avLst>
                <a:gd name="adj" fmla="val 44167"/>
              </a:avLst>
            </a:prstGeom>
            <a:solidFill>
              <a:srgbClr val="00B050">
                <a:alpha val="25098"/>
              </a:srgbClr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3998912" y="2362200"/>
              <a:ext cx="60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nsolas" panose="020B0609020204030204" pitchFamily="49" charset="0"/>
                </a:rPr>
                <a:t>☰</a:t>
              </a:r>
              <a:endParaRPr lang="en-US" sz="900" b="1" dirty="0">
                <a:latin typeface="Consolas" panose="020B0609020204030204" pitchFamily="49" charset="0"/>
              </a:endParaRPr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9630435" y="5499904"/>
            <a:ext cx="609600" cy="533400"/>
            <a:chOff x="3998912" y="2209800"/>
            <a:chExt cx="609600" cy="533400"/>
          </a:xfrm>
        </p:grpSpPr>
        <p:sp>
          <p:nvSpPr>
            <p:cNvPr id="57" name="Rectangle: Folded Corner 56"/>
            <p:cNvSpPr/>
            <p:nvPr/>
          </p:nvSpPr>
          <p:spPr>
            <a:xfrm rot="10800000">
              <a:off x="4113212" y="2209800"/>
              <a:ext cx="381000" cy="533400"/>
            </a:xfrm>
            <a:prstGeom prst="foldedCorner">
              <a:avLst>
                <a:gd name="adj" fmla="val 44167"/>
              </a:avLst>
            </a:prstGeom>
            <a:solidFill>
              <a:srgbClr val="00B050">
                <a:alpha val="25098"/>
              </a:srgbClr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3998912" y="2362200"/>
              <a:ext cx="60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nsolas" panose="020B0609020204030204" pitchFamily="49" charset="0"/>
                </a:rPr>
                <a:t>☰</a:t>
              </a:r>
              <a:endParaRPr lang="en-US" sz="900" b="1" dirty="0">
                <a:latin typeface="Consolas" panose="020B0609020204030204" pitchFamily="49" charset="0"/>
              </a:endParaRPr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10174020" y="5499904"/>
            <a:ext cx="609600" cy="533400"/>
            <a:chOff x="3998912" y="2209800"/>
            <a:chExt cx="609600" cy="533400"/>
          </a:xfrm>
        </p:grpSpPr>
        <p:sp>
          <p:nvSpPr>
            <p:cNvPr id="60" name="Rectangle: Folded Corner 59"/>
            <p:cNvSpPr/>
            <p:nvPr/>
          </p:nvSpPr>
          <p:spPr>
            <a:xfrm rot="10800000">
              <a:off x="4113212" y="2209800"/>
              <a:ext cx="381000" cy="533400"/>
            </a:xfrm>
            <a:prstGeom prst="foldedCorner">
              <a:avLst>
                <a:gd name="adj" fmla="val 44167"/>
              </a:avLst>
            </a:prstGeom>
            <a:solidFill>
              <a:srgbClr val="00B050">
                <a:alpha val="25098"/>
              </a:srgbClr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3998912" y="2362200"/>
              <a:ext cx="60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nsolas" panose="020B0609020204030204" pitchFamily="49" charset="0"/>
                </a:rPr>
                <a:t>☰</a:t>
              </a:r>
              <a:endParaRPr lang="en-US" sz="900" b="1" dirty="0">
                <a:latin typeface="Consolas" panose="020B0609020204030204" pitchFamily="49" charset="0"/>
              </a:endParaRPr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10717605" y="5499904"/>
            <a:ext cx="609600" cy="533400"/>
            <a:chOff x="3998912" y="2209800"/>
            <a:chExt cx="609600" cy="533400"/>
          </a:xfrm>
        </p:grpSpPr>
        <p:sp>
          <p:nvSpPr>
            <p:cNvPr id="63" name="Rectangle: Folded Corner 62"/>
            <p:cNvSpPr/>
            <p:nvPr/>
          </p:nvSpPr>
          <p:spPr>
            <a:xfrm rot="10800000">
              <a:off x="4113212" y="2209800"/>
              <a:ext cx="381000" cy="533400"/>
            </a:xfrm>
            <a:prstGeom prst="foldedCorner">
              <a:avLst>
                <a:gd name="adj" fmla="val 44167"/>
              </a:avLst>
            </a:prstGeom>
            <a:solidFill>
              <a:srgbClr val="00B050">
                <a:alpha val="25098"/>
              </a:srgbClr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3998912" y="2362200"/>
              <a:ext cx="60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nsolas" panose="020B0609020204030204" pitchFamily="49" charset="0"/>
                </a:rPr>
                <a:t>☰</a:t>
              </a:r>
              <a:endParaRPr lang="en-US" sz="900" b="1" dirty="0">
                <a:latin typeface="Consolas" panose="020B0609020204030204" pitchFamily="49" charset="0"/>
              </a:endParaRPr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6552724" y="5499904"/>
            <a:ext cx="609600" cy="533400"/>
            <a:chOff x="3998912" y="2209800"/>
            <a:chExt cx="609600" cy="533400"/>
          </a:xfrm>
        </p:grpSpPr>
        <p:sp>
          <p:nvSpPr>
            <p:cNvPr id="77" name="Rectangle: Folded Corner 76"/>
            <p:cNvSpPr/>
            <p:nvPr/>
          </p:nvSpPr>
          <p:spPr>
            <a:xfrm rot="10800000">
              <a:off x="4113212" y="2209800"/>
              <a:ext cx="381000" cy="533400"/>
            </a:xfrm>
            <a:prstGeom prst="foldedCorner">
              <a:avLst>
                <a:gd name="adj" fmla="val 44167"/>
              </a:avLst>
            </a:prstGeom>
            <a:solidFill>
              <a:schemeClr val="accent1">
                <a:alpha val="25098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3998912" y="2362200"/>
              <a:ext cx="60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nsolas" panose="020B0609020204030204" pitchFamily="49" charset="0"/>
                </a:rPr>
                <a:t>☰</a:t>
              </a:r>
              <a:endParaRPr lang="en-US" sz="900" b="1" dirty="0">
                <a:latin typeface="Consolas" panose="020B0609020204030204" pitchFamily="49" charset="0"/>
              </a:endParaRPr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7096309" y="5499904"/>
            <a:ext cx="609600" cy="533400"/>
            <a:chOff x="3998912" y="2209800"/>
            <a:chExt cx="609600" cy="533400"/>
          </a:xfrm>
        </p:grpSpPr>
        <p:sp>
          <p:nvSpPr>
            <p:cNvPr id="75" name="Rectangle: Folded Corner 74"/>
            <p:cNvSpPr/>
            <p:nvPr/>
          </p:nvSpPr>
          <p:spPr>
            <a:xfrm rot="10800000">
              <a:off x="4113212" y="2209800"/>
              <a:ext cx="381000" cy="533400"/>
            </a:xfrm>
            <a:prstGeom prst="foldedCorner">
              <a:avLst>
                <a:gd name="adj" fmla="val 44167"/>
              </a:avLst>
            </a:prstGeom>
            <a:solidFill>
              <a:schemeClr val="accent1">
                <a:alpha val="25098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3998912" y="2362200"/>
              <a:ext cx="60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nsolas" panose="020B0609020204030204" pitchFamily="49" charset="0"/>
                </a:rPr>
                <a:t>☰</a:t>
              </a:r>
              <a:endParaRPr lang="en-US" sz="900" b="1" dirty="0">
                <a:latin typeface="Consolas" panose="020B0609020204030204" pitchFamily="49" charset="0"/>
              </a:endParaRPr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7639894" y="5499904"/>
            <a:ext cx="609600" cy="533400"/>
            <a:chOff x="3998912" y="2209800"/>
            <a:chExt cx="609600" cy="533400"/>
          </a:xfrm>
        </p:grpSpPr>
        <p:sp>
          <p:nvSpPr>
            <p:cNvPr id="73" name="Rectangle: Folded Corner 72"/>
            <p:cNvSpPr/>
            <p:nvPr/>
          </p:nvSpPr>
          <p:spPr>
            <a:xfrm rot="10800000">
              <a:off x="4113212" y="2209800"/>
              <a:ext cx="381000" cy="533400"/>
            </a:xfrm>
            <a:prstGeom prst="foldedCorner">
              <a:avLst>
                <a:gd name="adj" fmla="val 44167"/>
              </a:avLst>
            </a:prstGeom>
            <a:solidFill>
              <a:schemeClr val="accent1">
                <a:alpha val="25098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3998912" y="2362200"/>
              <a:ext cx="60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nsolas" panose="020B0609020204030204" pitchFamily="49" charset="0"/>
                </a:rPr>
                <a:t>☰</a:t>
              </a:r>
              <a:endParaRPr lang="en-US" sz="900" b="1" dirty="0">
                <a:latin typeface="Consolas" panose="020B0609020204030204" pitchFamily="49" charset="0"/>
              </a:endParaRPr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8183479" y="5499904"/>
            <a:ext cx="609600" cy="533400"/>
            <a:chOff x="3998912" y="2209800"/>
            <a:chExt cx="609600" cy="533400"/>
          </a:xfrm>
        </p:grpSpPr>
        <p:sp>
          <p:nvSpPr>
            <p:cNvPr id="71" name="Rectangle: Folded Corner 70"/>
            <p:cNvSpPr/>
            <p:nvPr/>
          </p:nvSpPr>
          <p:spPr>
            <a:xfrm rot="10800000">
              <a:off x="4113212" y="2209800"/>
              <a:ext cx="381000" cy="533400"/>
            </a:xfrm>
            <a:prstGeom prst="foldedCorner">
              <a:avLst>
                <a:gd name="adj" fmla="val 44167"/>
              </a:avLst>
            </a:prstGeom>
            <a:solidFill>
              <a:schemeClr val="accent1">
                <a:alpha val="25098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3998912" y="2362200"/>
              <a:ext cx="60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nsolas" panose="020B0609020204030204" pitchFamily="49" charset="0"/>
                </a:rPr>
                <a:t>☰</a:t>
              </a:r>
              <a:endParaRPr lang="en-US" sz="900" b="1" dirty="0">
                <a:latin typeface="Consolas" panose="020B0609020204030204" pitchFamily="49" charset="0"/>
              </a:endParaRPr>
            </a:p>
          </p:txBody>
        </p:sp>
      </p:grpSp>
      <p:sp>
        <p:nvSpPr>
          <p:cNvPr id="47" name="Rectangle: Rounded Corners 13"/>
          <p:cNvSpPr/>
          <p:nvPr/>
        </p:nvSpPr>
        <p:spPr>
          <a:xfrm>
            <a:off x="6812021" y="3507277"/>
            <a:ext cx="1094528" cy="380048"/>
          </a:xfrm>
          <a:prstGeom prst="roundRect">
            <a:avLst>
              <a:gd name="adj" fmla="val 5319"/>
            </a:avLst>
          </a:prstGeom>
          <a:solidFill>
            <a:srgbClr val="E9EBEF">
              <a:alpha val="25098"/>
            </a:srgbClr>
          </a:solidFill>
          <a:ln w="12700">
            <a:solidFill>
              <a:srgbClr val="A3ABBC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b="1" dirty="0">
                <a:solidFill>
                  <a:srgbClr val="234465"/>
                </a:solidFill>
                <a:latin typeface="Consolas" pitchFamily="49" charset="0"/>
                <a:cs typeface="Consolas" pitchFamily="49" charset="0"/>
              </a:rPr>
              <a:t>Table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88AB67-CC5D-4EAA-A4DE-17F370717896}"/>
              </a:ext>
            </a:extLst>
          </p:cNvPr>
          <p:cNvSpPr txBox="1"/>
          <p:nvPr/>
        </p:nvSpPr>
        <p:spPr>
          <a:xfrm>
            <a:off x="7509302" y="1330699"/>
            <a:ext cx="17620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Consolas" panose="020B0609020204030204" pitchFamily="49" charset="0"/>
              </a:rPr>
              <a:t>Instance</a:t>
            </a:r>
          </a:p>
        </p:txBody>
      </p:sp>
      <p:sp>
        <p:nvSpPr>
          <p:cNvPr id="83" name="Rectangle: Rounded Corners 82">
            <a:extLst>
              <a:ext uri="{FF2B5EF4-FFF2-40B4-BE49-F238E27FC236}">
                <a16:creationId xmlns:a16="http://schemas.microsoft.com/office/drawing/2014/main" id="{D9E1871C-4635-4B58-AB78-902A6972E164}"/>
              </a:ext>
            </a:extLst>
          </p:cNvPr>
          <p:cNvSpPr/>
          <p:nvPr/>
        </p:nvSpPr>
        <p:spPr>
          <a:xfrm>
            <a:off x="5017800" y="1330700"/>
            <a:ext cx="6591869" cy="2936500"/>
          </a:xfrm>
          <a:prstGeom prst="roundRect">
            <a:avLst>
              <a:gd name="adj" fmla="val 5385"/>
            </a:avLst>
          </a:prstGeom>
          <a:noFill/>
          <a:ln w="57150">
            <a:solidFill>
              <a:srgbClr val="23446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28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pic>
        <p:nvPicPr>
          <p:cNvPr id="48" name="Graphic 11" descr="Database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16394" y="4935598"/>
            <a:ext cx="1305606" cy="1305606"/>
          </a:xfrm>
          <a:prstGeom prst="rect">
            <a:avLst/>
          </a:prstGeom>
        </p:spPr>
      </p:pic>
      <p:sp>
        <p:nvSpPr>
          <p:cNvPr id="43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00296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  <p:bldP spid="13" grpId="0" animBg="1"/>
      <p:bldP spid="14" grpId="0" animBg="1"/>
      <p:bldP spid="23" grpId="0" animBg="1"/>
      <p:bldP spid="40" grpId="0" animBg="1"/>
      <p:bldP spid="51" grpId="0" animBg="1"/>
      <p:bldP spid="52" grpId="0" animBg="1"/>
      <p:bldP spid="53" grpId="0" animBg="1"/>
      <p:bldP spid="55" grpId="0" animBg="1"/>
      <p:bldP spid="47" grpId="0" animBg="1"/>
      <p:bldP spid="8" grpId="0"/>
      <p:bldP spid="8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table is the main </a:t>
            </a:r>
            <a:r>
              <a:rPr lang="en-US" b="1" dirty="0">
                <a:solidFill>
                  <a:schemeClr val="bg1"/>
                </a:solidFill>
              </a:rPr>
              <a:t>building block</a:t>
            </a:r>
            <a:r>
              <a:rPr lang="en-US" dirty="0">
                <a:solidFill>
                  <a:srgbClr val="F3CD60"/>
                </a:solidFill>
              </a:rPr>
              <a:t> </a:t>
            </a:r>
            <a:r>
              <a:rPr lang="en-US" dirty="0"/>
              <a:t>of any database</a:t>
            </a:r>
          </a:p>
          <a:p>
            <a:pPr>
              <a:spcBef>
                <a:spcPts val="27600"/>
              </a:spcBef>
            </a:pPr>
            <a:r>
              <a:rPr lang="en-US" dirty="0"/>
              <a:t>Each </a:t>
            </a:r>
            <a:r>
              <a:rPr lang="en-US" b="1" dirty="0">
                <a:solidFill>
                  <a:schemeClr val="bg1"/>
                </a:solidFill>
              </a:rPr>
              <a:t>row</a:t>
            </a:r>
            <a:r>
              <a:rPr lang="en-US" dirty="0"/>
              <a:t> is called a </a:t>
            </a:r>
            <a:r>
              <a:rPr lang="en-US" b="1" dirty="0">
                <a:solidFill>
                  <a:schemeClr val="bg1"/>
                </a:solidFill>
              </a:rPr>
              <a:t>record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/>
              <a:t>or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entity</a:t>
            </a:r>
          </a:p>
          <a:p>
            <a:r>
              <a:rPr lang="en-US" dirty="0"/>
              <a:t>Columns (</a:t>
            </a:r>
            <a:r>
              <a:rPr lang="en-US" b="1" dirty="0">
                <a:solidFill>
                  <a:schemeClr val="bg1"/>
                </a:solidFill>
              </a:rPr>
              <a:t>fields</a:t>
            </a:r>
            <a:r>
              <a:rPr lang="en-US" dirty="0"/>
              <a:t>) define the </a:t>
            </a:r>
            <a:r>
              <a:rPr lang="en-US" b="1" dirty="0">
                <a:solidFill>
                  <a:schemeClr val="bg1"/>
                </a:solidFill>
              </a:rPr>
              <a:t>type</a:t>
            </a:r>
            <a:r>
              <a:rPr lang="en-US" dirty="0"/>
              <a:t> of data they contain</a:t>
            </a:r>
          </a:p>
        </p:txBody>
      </p:sp>
      <p:sp>
        <p:nvSpPr>
          <p:cNvPr id="4659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 Table Elements</a:t>
            </a:r>
            <a:endParaRPr lang="bg-BG" dirty="0"/>
          </a:p>
        </p:txBody>
      </p:sp>
      <p:graphicFrame>
        <p:nvGraphicFramePr>
          <p:cNvPr id="15" name="Group 4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19620558"/>
              </p:ext>
            </p:extLst>
          </p:nvPr>
        </p:nvGraphicFramePr>
        <p:xfrm>
          <a:off x="1599554" y="2585890"/>
          <a:ext cx="9058119" cy="2415745"/>
        </p:xfrm>
        <a:graphic>
          <a:graphicData uri="http://schemas.openxmlformats.org/drawingml/2006/table">
            <a:tbl>
              <a:tblPr/>
              <a:tblGrid>
                <a:gridCol w="21743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297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52417">
                  <a:extLst>
                    <a:ext uri="{9D8B030D-6E8A-4147-A177-3AD203B41FA5}">
                      <a16:colId xmlns:a16="http://schemas.microsoft.com/office/drawing/2014/main" val="1808587013"/>
                    </a:ext>
                  </a:extLst>
                </a:gridCol>
                <a:gridCol w="1701611">
                  <a:extLst>
                    <a:ext uri="{9D8B030D-6E8A-4147-A177-3AD203B41FA5}">
                      <a16:colId xmlns:a16="http://schemas.microsoft.com/office/drawing/2014/main" val="1545185628"/>
                    </a:ext>
                  </a:extLst>
                </a:gridCol>
              </a:tblGrid>
              <a:tr h="58694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customer_id</a:t>
                      </a:r>
                    </a:p>
                  </a:txBody>
                  <a:tcPr marL="157466" marR="157466" horzOverflow="overflow">
                    <a:lnL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B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first_name</a:t>
                      </a:r>
                      <a:endParaRPr kumimoji="1" lang="bg-BG" sz="28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157466" marR="157466" horzOverflow="overflow">
                    <a:lnL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B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birthdate</a:t>
                      </a:r>
                      <a:endParaRPr kumimoji="1" lang="bg-BG" sz="28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157466" marR="157466" horzOverflow="overflow">
                    <a:lnL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B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city_id</a:t>
                      </a:r>
                      <a:endParaRPr kumimoji="1" lang="bg-BG" sz="28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157466" marR="157466" horzOverflow="overflow">
                    <a:lnL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B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Brigitte</a:t>
                      </a:r>
                    </a:p>
                  </a:txBody>
                  <a:tcPr>
                    <a:lnL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03/12/1975</a:t>
                      </a:r>
                    </a:p>
                  </a:txBody>
                  <a:tcPr>
                    <a:lnL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101</a:t>
                      </a:r>
                    </a:p>
                  </a:txBody>
                  <a:tcPr>
                    <a:lnL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August</a:t>
                      </a:r>
                    </a:p>
                  </a:txBody>
                  <a:tcPr>
                    <a:lnL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27/05/1968</a:t>
                      </a:r>
                    </a:p>
                  </a:txBody>
                  <a:tcPr>
                    <a:lnL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102</a:t>
                      </a:r>
                    </a:p>
                  </a:txBody>
                  <a:tcPr>
                    <a:lnL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Benjamin</a:t>
                      </a:r>
                    </a:p>
                  </a:txBody>
                  <a:tcPr>
                    <a:lnL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15/10/1988</a:t>
                      </a:r>
                    </a:p>
                  </a:txBody>
                  <a:tcPr>
                    <a:lnL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103</a:t>
                      </a:r>
                    </a:p>
                  </a:txBody>
                  <a:tcPr>
                    <a:lnL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Denis</a:t>
                      </a:r>
                    </a:p>
                  </a:txBody>
                  <a:tcPr>
                    <a:lnL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07/01/1993</a:t>
                      </a:r>
                    </a:p>
                  </a:txBody>
                  <a:tcPr>
                    <a:lnL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104</a:t>
                      </a:r>
                    </a:p>
                  </a:txBody>
                  <a:tcPr>
                    <a:lnL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6" name="AutoShape 7"/>
          <p:cNvSpPr>
            <a:spLocks noChangeArrowheads="1"/>
          </p:cNvSpPr>
          <p:nvPr/>
        </p:nvSpPr>
        <p:spPr bwMode="auto">
          <a:xfrm>
            <a:off x="164511" y="4091597"/>
            <a:ext cx="1234638" cy="677820"/>
          </a:xfrm>
          <a:prstGeom prst="wedgeRoundRectCallout">
            <a:avLst>
              <a:gd name="adj1" fmla="val 53216"/>
              <a:gd name="adj2" fmla="val -77010"/>
              <a:gd name="adj3" fmla="val 16667"/>
            </a:avLst>
          </a:prstGeom>
          <a:solidFill>
            <a:srgbClr val="4F6987"/>
          </a:solidFill>
          <a:ln>
            <a:solidFill>
              <a:srgbClr val="2344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noProof="1">
                <a:solidFill>
                  <a:schemeClr val="bg2"/>
                </a:solidFill>
              </a:rPr>
              <a:t>Row</a:t>
            </a:r>
          </a:p>
        </p:txBody>
      </p:sp>
      <p:sp>
        <p:nvSpPr>
          <p:cNvPr id="21" name="AutoShape 7"/>
          <p:cNvSpPr>
            <a:spLocks noChangeArrowheads="1"/>
          </p:cNvSpPr>
          <p:nvPr/>
        </p:nvSpPr>
        <p:spPr bwMode="auto">
          <a:xfrm>
            <a:off x="6532563" y="1801710"/>
            <a:ext cx="1736873" cy="677820"/>
          </a:xfrm>
          <a:prstGeom prst="wedgeRoundRectCallout">
            <a:avLst>
              <a:gd name="adj1" fmla="val -67266"/>
              <a:gd name="adj2" fmla="val 58036"/>
              <a:gd name="adj3" fmla="val 16667"/>
            </a:avLst>
          </a:prstGeom>
          <a:solidFill>
            <a:srgbClr val="4F6987"/>
          </a:solidFill>
          <a:ln>
            <a:solidFill>
              <a:srgbClr val="2344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noProof="1">
                <a:solidFill>
                  <a:schemeClr val="bg2"/>
                </a:solidFill>
              </a:rPr>
              <a:t>Column</a:t>
            </a:r>
          </a:p>
        </p:txBody>
      </p:sp>
      <p:sp>
        <p:nvSpPr>
          <p:cNvPr id="23" name="AutoShape 7"/>
          <p:cNvSpPr>
            <a:spLocks noChangeArrowheads="1"/>
          </p:cNvSpPr>
          <p:nvPr/>
        </p:nvSpPr>
        <p:spPr bwMode="auto">
          <a:xfrm>
            <a:off x="8287093" y="5069334"/>
            <a:ext cx="1139994" cy="677820"/>
          </a:xfrm>
          <a:prstGeom prst="wedgeRoundRectCallout">
            <a:avLst>
              <a:gd name="adj1" fmla="val -50986"/>
              <a:gd name="adj2" fmla="val -77212"/>
              <a:gd name="adj3" fmla="val 16667"/>
            </a:avLst>
          </a:prstGeom>
          <a:solidFill>
            <a:srgbClr val="4F6987"/>
          </a:solidFill>
          <a:ln>
            <a:solidFill>
              <a:srgbClr val="2344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noProof="1">
                <a:solidFill>
                  <a:schemeClr val="bg2"/>
                </a:solidFill>
              </a:rPr>
              <a:t>Cell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CE5F771A-2FCD-4777-9EE8-447F1081BE42}"/>
              </a:ext>
            </a:extLst>
          </p:cNvPr>
          <p:cNvSpPr/>
          <p:nvPr/>
        </p:nvSpPr>
        <p:spPr>
          <a:xfrm>
            <a:off x="1586592" y="3634397"/>
            <a:ext cx="9132922" cy="457200"/>
          </a:xfrm>
          <a:prstGeom prst="roundRect">
            <a:avLst/>
          </a:prstGeom>
          <a:solidFill>
            <a:schemeClr val="bg1">
              <a:alpha val="26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F4D3618-AA6D-4ADE-A20D-2DB6C028A784}"/>
              </a:ext>
            </a:extLst>
          </p:cNvPr>
          <p:cNvSpPr/>
          <p:nvPr/>
        </p:nvSpPr>
        <p:spPr>
          <a:xfrm>
            <a:off x="3757316" y="3634398"/>
            <a:ext cx="2667000" cy="457200"/>
          </a:xfrm>
          <a:prstGeom prst="roundRect">
            <a:avLst/>
          </a:prstGeom>
          <a:solidFill>
            <a:schemeClr val="bg1">
              <a:alpha val="26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3B652F33-E9BA-4BB5-AEAA-99F2C369A4B5}"/>
              </a:ext>
            </a:extLst>
          </p:cNvPr>
          <p:cNvSpPr/>
          <p:nvPr/>
        </p:nvSpPr>
        <p:spPr>
          <a:xfrm>
            <a:off x="3749957" y="2585888"/>
            <a:ext cx="2667000" cy="2415747"/>
          </a:xfrm>
          <a:prstGeom prst="roundRect">
            <a:avLst/>
          </a:prstGeom>
          <a:solidFill>
            <a:schemeClr val="bg1">
              <a:alpha val="26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2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30619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1" grpId="0" animBg="1"/>
      <p:bldP spid="23" grpId="0" animBg="1"/>
      <p:bldP spid="2" grpId="0" animBg="1"/>
      <p:bldP spid="3" grpId="0" animBg="1"/>
      <p:bldP spid="1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8222" y="1533847"/>
            <a:ext cx="3075423" cy="21835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GB"/>
              <a:t>Table Relationships</a:t>
            </a:r>
          </a:p>
        </p:txBody>
      </p:sp>
    </p:spTree>
    <p:extLst>
      <p:ext uri="{BB962C8B-B14F-4D97-AF65-F5344CB8AC3E}">
        <p14:creationId xmlns:p14="http://schemas.microsoft.com/office/powerpoint/2010/main" val="3095938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Split Related Data?</a:t>
            </a:r>
          </a:p>
        </p:txBody>
      </p:sp>
      <p:graphicFrame>
        <p:nvGraphicFramePr>
          <p:cNvPr id="6" name="Group 4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33704156"/>
              </p:ext>
            </p:extLst>
          </p:nvPr>
        </p:nvGraphicFramePr>
        <p:xfrm>
          <a:off x="291000" y="4118376"/>
          <a:ext cx="11692021" cy="2325624"/>
        </p:xfrm>
        <a:graphic>
          <a:graphicData uri="http://schemas.openxmlformats.org/drawingml/2006/table">
            <a:tbl>
              <a:tblPr/>
              <a:tblGrid>
                <a:gridCol w="19542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581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56414">
                  <a:extLst>
                    <a:ext uri="{9D8B030D-6E8A-4147-A177-3AD203B41FA5}">
                      <a16:colId xmlns:a16="http://schemas.microsoft.com/office/drawing/2014/main" val="1808587013"/>
                    </a:ext>
                  </a:extLst>
                </a:gridCol>
                <a:gridCol w="2091256">
                  <a:extLst>
                    <a:ext uri="{9D8B030D-6E8A-4147-A177-3AD203B41FA5}">
                      <a16:colId xmlns:a16="http://schemas.microsoft.com/office/drawing/2014/main" val="1545185628"/>
                    </a:ext>
                  </a:extLst>
                </a:gridCol>
                <a:gridCol w="1805530">
                  <a:extLst>
                    <a:ext uri="{9D8B030D-6E8A-4147-A177-3AD203B41FA5}">
                      <a16:colId xmlns:a16="http://schemas.microsoft.com/office/drawing/2014/main" val="749201295"/>
                    </a:ext>
                  </a:extLst>
                </a:gridCol>
                <a:gridCol w="1426411">
                  <a:extLst>
                    <a:ext uri="{9D8B030D-6E8A-4147-A177-3AD203B41FA5}">
                      <a16:colId xmlns:a16="http://schemas.microsoft.com/office/drawing/2014/main" val="3199884399"/>
                    </a:ext>
                  </a:extLst>
                </a:gridCol>
              </a:tblGrid>
              <a:tr h="496824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order_id</a:t>
                      </a:r>
                    </a:p>
                  </a:txBody>
                  <a:tcPr marL="157466" marR="157466" horzOverflow="overflow">
                    <a:lnL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BEF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date</a:t>
                      </a:r>
                      <a:endParaRPr kumimoji="1" lang="bg-BG" sz="28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157466" marR="157466" horzOverflow="overflow">
                    <a:lnL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BEF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customer</a:t>
                      </a:r>
                      <a:endParaRPr kumimoji="1" lang="bg-BG" sz="28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157466" marR="157466" horzOverflow="overflow">
                    <a:lnL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BEF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product</a:t>
                      </a:r>
                      <a:endParaRPr kumimoji="1" lang="bg-BG" sz="28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157466" marR="157466" horzOverflow="overflow">
                    <a:lnL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BEF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s/n</a:t>
                      </a:r>
                      <a:endParaRPr kumimoji="1" lang="bg-BG" sz="28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157466" marR="157466" horzOverflow="overflow">
                    <a:lnL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BEF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price</a:t>
                      </a:r>
                      <a:endParaRPr kumimoji="1" lang="bg-BG" sz="28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157466" marR="157466" horzOverflow="overflow">
                    <a:lnL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BEF">
                        <a:alpha val="4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00315</a:t>
                      </a:r>
                    </a:p>
                  </a:txBody>
                  <a:tcPr>
                    <a:lnL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07/16/2016</a:t>
                      </a:r>
                    </a:p>
                  </a:txBody>
                  <a:tcPr>
                    <a:lnL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David Rivers</a:t>
                      </a:r>
                    </a:p>
                  </a:txBody>
                  <a:tcPr>
                    <a:lnL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Oil Pump</a:t>
                      </a:r>
                    </a:p>
                  </a:txBody>
                  <a:tcPr>
                    <a:lnL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OP147-0623</a:t>
                      </a:r>
                    </a:p>
                  </a:txBody>
                  <a:tcPr>
                    <a:lnL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69.90</a:t>
                      </a:r>
                    </a:p>
                  </a:txBody>
                  <a:tcPr>
                    <a:lnL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00315</a:t>
                      </a:r>
                    </a:p>
                  </a:txBody>
                  <a:tcPr>
                    <a:lnL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07/16/2016</a:t>
                      </a:r>
                    </a:p>
                  </a:txBody>
                  <a:tcPr>
                    <a:lnL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David Rivers</a:t>
                      </a:r>
                    </a:p>
                  </a:txBody>
                  <a:tcPr>
                    <a:lnL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Accessory Belt</a:t>
                      </a:r>
                    </a:p>
                  </a:txBody>
                  <a:tcPr>
                    <a:lnL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AB544-1648</a:t>
                      </a:r>
                    </a:p>
                  </a:txBody>
                  <a:tcPr>
                    <a:lnL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149.99</a:t>
                      </a:r>
                    </a:p>
                  </a:txBody>
                  <a:tcPr>
                    <a:lnL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00316</a:t>
                      </a:r>
                    </a:p>
                  </a:txBody>
                  <a:tcPr>
                    <a:lnL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07/17/2016</a:t>
                      </a:r>
                    </a:p>
                  </a:txBody>
                  <a:tcPr>
                    <a:lnL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Sarah Thorne</a:t>
                      </a:r>
                    </a:p>
                  </a:txBody>
                  <a:tcPr>
                    <a:lnL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Wiper Fluid</a:t>
                      </a:r>
                    </a:p>
                  </a:txBody>
                  <a:tcPr>
                    <a:lnL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WF000-0001</a:t>
                      </a:r>
                    </a:p>
                  </a:txBody>
                  <a:tcPr>
                    <a:lnL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99.90</a:t>
                      </a:r>
                    </a:p>
                  </a:txBody>
                  <a:tcPr>
                    <a:lnL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00317</a:t>
                      </a:r>
                    </a:p>
                  </a:txBody>
                  <a:tcPr>
                    <a:lnL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07/18/2016</a:t>
                      </a:r>
                    </a:p>
                  </a:txBody>
                  <a:tcPr>
                    <a:lnL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Michael Walters</a:t>
                      </a:r>
                    </a:p>
                  </a:txBody>
                  <a:tcPr>
                    <a:lnL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Oil Pump</a:t>
                      </a:r>
                    </a:p>
                  </a:txBody>
                  <a:tcPr>
                    <a:lnL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OP147-0623</a:t>
                      </a:r>
                    </a:p>
                  </a:txBody>
                  <a:tcPr>
                    <a:lnL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69.90</a:t>
                      </a:r>
                    </a:p>
                  </a:txBody>
                  <a:tcPr>
                    <a:lnL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7" name="Group 4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12430833"/>
              </p:ext>
            </p:extLst>
          </p:nvPr>
        </p:nvGraphicFramePr>
        <p:xfrm>
          <a:off x="287009" y="1792752"/>
          <a:ext cx="8280000" cy="1868424"/>
        </p:xfrm>
        <a:graphic>
          <a:graphicData uri="http://schemas.openxmlformats.org/drawingml/2006/table">
            <a:tbl>
              <a:tblPr/>
              <a:tblGrid>
                <a:gridCol w="144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808587013"/>
                    </a:ext>
                  </a:extLst>
                </a:gridCol>
                <a:gridCol w="1980000">
                  <a:extLst>
                    <a:ext uri="{9D8B030D-6E8A-4147-A177-3AD203B41FA5}">
                      <a16:colId xmlns:a16="http://schemas.microsoft.com/office/drawing/2014/main" val="749201295"/>
                    </a:ext>
                  </a:extLst>
                </a:gridCol>
                <a:gridCol w="3420000">
                  <a:extLst>
                    <a:ext uri="{9D8B030D-6E8A-4147-A177-3AD203B41FA5}">
                      <a16:colId xmlns:a16="http://schemas.microsoft.com/office/drawing/2014/main" val="376622060"/>
                    </a:ext>
                  </a:extLst>
                </a:gridCol>
              </a:tblGrid>
              <a:tr h="496824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first</a:t>
                      </a:r>
                      <a:endParaRPr kumimoji="1" lang="bg-BG" sz="28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157466" marR="157466" horzOverflow="overflow">
                    <a:lnL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BEF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last</a:t>
                      </a:r>
                      <a:endParaRPr kumimoji="1" lang="bg-BG" sz="28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157466" marR="157466" horzOverflow="overflow">
                    <a:lnL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BEF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registered</a:t>
                      </a:r>
                      <a:endParaRPr kumimoji="1" lang="bg-BG" sz="28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157466" marR="157466" horzOverflow="overflow">
                    <a:lnL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BEF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email</a:t>
                      </a:r>
                      <a:endParaRPr kumimoji="1" lang="bg-BG" sz="28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157466" marR="157466" horzOverflow="overflow">
                    <a:lnL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BEF">
                        <a:alpha val="4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David</a:t>
                      </a:r>
                    </a:p>
                  </a:txBody>
                  <a:tcPr>
                    <a:lnL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Rivers</a:t>
                      </a:r>
                    </a:p>
                  </a:txBody>
                  <a:tcPr>
                    <a:lnL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05/02/2016</a:t>
                      </a:r>
                    </a:p>
                  </a:txBody>
                  <a:tcPr>
                    <a:lnL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drivers@mail.cx</a:t>
                      </a:r>
                    </a:p>
                  </a:txBody>
                  <a:tcPr>
                    <a:lnL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Sarah</a:t>
                      </a:r>
                    </a:p>
                  </a:txBody>
                  <a:tcPr>
                    <a:lnL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Thorne</a:t>
                      </a:r>
                    </a:p>
                  </a:txBody>
                  <a:tcPr>
                    <a:lnL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07/17/2016</a:t>
                      </a:r>
                    </a:p>
                  </a:txBody>
                  <a:tcPr>
                    <a:lnL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sarah@mail.cx</a:t>
                      </a:r>
                    </a:p>
                  </a:txBody>
                  <a:tcPr>
                    <a:lnL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Michael</a:t>
                      </a:r>
                    </a:p>
                  </a:txBody>
                  <a:tcPr>
                    <a:lnL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Walters</a:t>
                      </a:r>
                    </a:p>
                  </a:txBody>
                  <a:tcPr>
                    <a:lnL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11/23/2015</a:t>
                      </a:r>
                    </a:p>
                  </a:txBody>
                  <a:tcPr>
                    <a:lnL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walters_michael@mail.cx</a:t>
                      </a:r>
                    </a:p>
                  </a:txBody>
                  <a:tcPr>
                    <a:lnL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8" name="Group 4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9813061"/>
              </p:ext>
            </p:extLst>
          </p:nvPr>
        </p:nvGraphicFramePr>
        <p:xfrm>
          <a:off x="8567009" y="1792752"/>
          <a:ext cx="3420000" cy="1868424"/>
        </p:xfrm>
        <a:graphic>
          <a:graphicData uri="http://schemas.openxmlformats.org/drawingml/2006/table">
            <a:tbl>
              <a:tblPr/>
              <a:tblGrid>
                <a:gridCol w="3420000">
                  <a:extLst>
                    <a:ext uri="{9D8B030D-6E8A-4147-A177-3AD203B41FA5}">
                      <a16:colId xmlns:a16="http://schemas.microsoft.com/office/drawing/2014/main" val="376622060"/>
                    </a:ext>
                  </a:extLst>
                </a:gridCol>
              </a:tblGrid>
              <a:tr h="496824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email2</a:t>
                      </a:r>
                      <a:endParaRPr kumimoji="1" lang="bg-BG" sz="28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157466" marR="157466" horzOverflow="overflow">
                    <a:lnL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BEF">
                        <a:alpha val="4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US" i="1" dirty="0">
                          <a:solidFill>
                            <a:schemeClr val="tx2"/>
                          </a:solidFill>
                        </a:rPr>
                        <a:t>NULL</a:t>
                      </a:r>
                    </a:p>
                  </a:txBody>
                  <a:tcPr>
                    <a:lnL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US" i="1" dirty="0">
                          <a:solidFill>
                            <a:schemeClr val="tx2"/>
                          </a:solidFill>
                        </a:rPr>
                        <a:t>NULL</a:t>
                      </a:r>
                    </a:p>
                  </a:txBody>
                  <a:tcPr>
                    <a:lnL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US" i="1" dirty="0">
                          <a:solidFill>
                            <a:schemeClr val="tx2"/>
                          </a:solidFill>
                        </a:rPr>
                        <a:t>walters_michael@abv.bg</a:t>
                      </a:r>
                    </a:p>
                  </a:txBody>
                  <a:tcPr>
                    <a:lnL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7086000" y="1181752"/>
            <a:ext cx="2696568" cy="677820"/>
          </a:xfrm>
          <a:prstGeom prst="wedgeRoundRectCallout">
            <a:avLst>
              <a:gd name="adj1" fmla="val 45573"/>
              <a:gd name="adj2" fmla="val 105444"/>
              <a:gd name="adj3" fmla="val 16667"/>
            </a:avLst>
          </a:prstGeom>
          <a:solidFill>
            <a:srgbClr val="4F6987"/>
          </a:solidFill>
          <a:ln>
            <a:solidFill>
              <a:srgbClr val="2344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noProof="1">
                <a:solidFill>
                  <a:schemeClr val="bg2"/>
                </a:solidFill>
              </a:rPr>
              <a:t>Empty records</a:t>
            </a:r>
          </a:p>
        </p:txBody>
      </p:sp>
      <p:sp>
        <p:nvSpPr>
          <p:cNvPr id="13" name="AutoShape 7"/>
          <p:cNvSpPr>
            <a:spLocks noChangeArrowheads="1"/>
          </p:cNvSpPr>
          <p:nvPr/>
        </p:nvSpPr>
        <p:spPr bwMode="auto">
          <a:xfrm>
            <a:off x="218233" y="3815117"/>
            <a:ext cx="3986441" cy="677820"/>
          </a:xfrm>
          <a:prstGeom prst="wedgeRoundRectCallout">
            <a:avLst>
              <a:gd name="adj1" fmla="val 55168"/>
              <a:gd name="adj2" fmla="val 51640"/>
              <a:gd name="adj3" fmla="val 16667"/>
            </a:avLst>
          </a:prstGeom>
          <a:solidFill>
            <a:srgbClr val="4F6987"/>
          </a:solidFill>
          <a:ln>
            <a:solidFill>
              <a:srgbClr val="2344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noProof="1">
                <a:solidFill>
                  <a:schemeClr val="bg2"/>
                </a:solidFill>
              </a:rPr>
              <a:t>Redundant information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239BB77-4EDB-478C-8549-59154F8C08BA}"/>
              </a:ext>
            </a:extLst>
          </p:cNvPr>
          <p:cNvSpPr/>
          <p:nvPr/>
        </p:nvSpPr>
        <p:spPr>
          <a:xfrm>
            <a:off x="8567009" y="2303174"/>
            <a:ext cx="3419856" cy="914400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BB2C3CA-C766-4918-82AB-B5E6EC949219}"/>
              </a:ext>
            </a:extLst>
          </p:cNvPr>
          <p:cNvSpPr/>
          <p:nvPr/>
        </p:nvSpPr>
        <p:spPr>
          <a:xfrm>
            <a:off x="287585" y="4616132"/>
            <a:ext cx="6373368" cy="914400"/>
          </a:xfrm>
          <a:prstGeom prst="rect">
            <a:avLst/>
          </a:prstGeom>
          <a:noFill/>
          <a:ln w="5715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84975E8-AF0B-49CF-90D2-5983B31C3DCB}"/>
              </a:ext>
            </a:extLst>
          </p:cNvPr>
          <p:cNvSpPr/>
          <p:nvPr/>
        </p:nvSpPr>
        <p:spPr>
          <a:xfrm>
            <a:off x="6660428" y="4615201"/>
            <a:ext cx="5320211" cy="452523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31AF777-AEF9-4DFF-B92D-54895EBE9545}"/>
              </a:ext>
            </a:extLst>
          </p:cNvPr>
          <p:cNvSpPr/>
          <p:nvPr/>
        </p:nvSpPr>
        <p:spPr>
          <a:xfrm>
            <a:off x="6660428" y="5985347"/>
            <a:ext cx="5320210" cy="456272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4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94205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9" grpId="0" animBg="1"/>
      <p:bldP spid="18" grpId="0" animBg="1"/>
      <p:bldP spid="19" grpId="0" animBg="1"/>
      <p:bldP spid="20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140133" y="1196125"/>
            <a:ext cx="11866826" cy="520106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We split the data and introduce </a:t>
            </a:r>
            <a:r>
              <a:rPr lang="en-US" b="1" dirty="0">
                <a:solidFill>
                  <a:schemeClr val="bg1"/>
                </a:solidFill>
              </a:rPr>
              <a:t>relationships</a:t>
            </a:r>
            <a:r>
              <a:rPr lang="en-US" dirty="0"/>
              <a:t> between the tables to </a:t>
            </a:r>
            <a:r>
              <a:rPr lang="en-US" b="1" dirty="0">
                <a:solidFill>
                  <a:schemeClr val="bg1"/>
                </a:solidFill>
              </a:rPr>
              <a:t>avoid</a:t>
            </a:r>
            <a:r>
              <a:rPr lang="en-US" dirty="0"/>
              <a:t> repeating information</a:t>
            </a:r>
          </a:p>
          <a:p>
            <a:pPr>
              <a:spcBef>
                <a:spcPts val="24000"/>
              </a:spcBef>
            </a:pPr>
            <a:r>
              <a:rPr lang="en-US" dirty="0"/>
              <a:t>Connection via </a:t>
            </a:r>
            <a:r>
              <a:rPr lang="en-US" b="1" dirty="0">
                <a:solidFill>
                  <a:schemeClr val="bg1"/>
                </a:solidFill>
              </a:rPr>
              <a:t>Foreign Key</a:t>
            </a:r>
            <a:r>
              <a:rPr lang="en-US" dirty="0">
                <a:solidFill>
                  <a:srgbClr val="F3CD60"/>
                </a:solidFill>
              </a:rPr>
              <a:t> </a:t>
            </a:r>
            <a:r>
              <a:rPr lang="en-US" dirty="0"/>
              <a:t>in one table pointing to the </a:t>
            </a:r>
            <a:r>
              <a:rPr lang="en-US" b="1" dirty="0">
                <a:solidFill>
                  <a:schemeClr val="bg1"/>
                </a:solidFill>
              </a:rPr>
              <a:t>Primary</a:t>
            </a:r>
            <a:r>
              <a:rPr lang="en-US" dirty="0">
                <a:solidFill>
                  <a:srgbClr val="F3CD60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Key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/>
              <a:t>in another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Related Tables</a:t>
            </a:r>
          </a:p>
        </p:txBody>
      </p:sp>
      <p:graphicFrame>
        <p:nvGraphicFramePr>
          <p:cNvPr id="5" name="Group 4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74633074"/>
              </p:ext>
            </p:extLst>
          </p:nvPr>
        </p:nvGraphicFramePr>
        <p:xfrm>
          <a:off x="407206" y="2364475"/>
          <a:ext cx="6300000" cy="1868424"/>
        </p:xfrm>
        <a:graphic>
          <a:graphicData uri="http://schemas.openxmlformats.org/drawingml/2006/table">
            <a:tbl>
              <a:tblPr/>
              <a:tblGrid>
                <a:gridCol w="1440000">
                  <a:extLst>
                    <a:ext uri="{9D8B030D-6E8A-4147-A177-3AD203B41FA5}">
                      <a16:colId xmlns:a16="http://schemas.microsoft.com/office/drawing/2014/main" val="1391986572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808587013"/>
                    </a:ext>
                  </a:extLst>
                </a:gridCol>
                <a:gridCol w="1980000">
                  <a:extLst>
                    <a:ext uri="{9D8B030D-6E8A-4147-A177-3AD203B41FA5}">
                      <a16:colId xmlns:a16="http://schemas.microsoft.com/office/drawing/2014/main" val="749201295"/>
                    </a:ext>
                  </a:extLst>
                </a:gridCol>
              </a:tblGrid>
              <a:tr h="496824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user_id</a:t>
                      </a:r>
                      <a:endParaRPr kumimoji="1" lang="bg-BG" sz="28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157466" marR="157466" horzOverflow="overflow">
                    <a:lnL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BEF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first</a:t>
                      </a:r>
                      <a:endParaRPr kumimoji="1" lang="bg-BG" sz="28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157466" marR="157466" horzOverflow="overflow">
                    <a:lnL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BEF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last</a:t>
                      </a:r>
                      <a:endParaRPr kumimoji="1" lang="bg-BG" sz="28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157466" marR="157466" horzOverflow="overflow">
                    <a:lnL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BEF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registered</a:t>
                      </a:r>
                      <a:endParaRPr kumimoji="1" lang="bg-BG" sz="28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157466" marR="157466" horzOverflow="overflow">
                    <a:lnL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BEF">
                        <a:alpha val="4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203</a:t>
                      </a:r>
                    </a:p>
                  </a:txBody>
                  <a:tcPr>
                    <a:lnL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David</a:t>
                      </a:r>
                    </a:p>
                  </a:txBody>
                  <a:tcPr>
                    <a:lnL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Rivers</a:t>
                      </a:r>
                    </a:p>
                  </a:txBody>
                  <a:tcPr>
                    <a:lnL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05/02/2016</a:t>
                      </a:r>
                    </a:p>
                  </a:txBody>
                  <a:tcPr>
                    <a:lnL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204</a:t>
                      </a:r>
                    </a:p>
                  </a:txBody>
                  <a:tcPr>
                    <a:lnL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Sarah</a:t>
                      </a:r>
                    </a:p>
                  </a:txBody>
                  <a:tcPr>
                    <a:lnL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Thorne</a:t>
                      </a:r>
                    </a:p>
                  </a:txBody>
                  <a:tcPr>
                    <a:lnL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07/17/2016</a:t>
                      </a:r>
                    </a:p>
                  </a:txBody>
                  <a:tcPr>
                    <a:lnL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205</a:t>
                      </a:r>
                    </a:p>
                  </a:txBody>
                  <a:tcPr>
                    <a:lnL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Michael</a:t>
                      </a:r>
                    </a:p>
                  </a:txBody>
                  <a:tcPr>
                    <a:lnL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Walters</a:t>
                      </a:r>
                    </a:p>
                  </a:txBody>
                  <a:tcPr>
                    <a:lnL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11/23/2015</a:t>
                      </a:r>
                    </a:p>
                  </a:txBody>
                  <a:tcPr>
                    <a:lnL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7" name="Group 4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76572350"/>
              </p:ext>
            </p:extLst>
          </p:nvPr>
        </p:nvGraphicFramePr>
        <p:xfrm>
          <a:off x="6922411" y="2362200"/>
          <a:ext cx="4860000" cy="2325624"/>
        </p:xfrm>
        <a:graphic>
          <a:graphicData uri="http://schemas.openxmlformats.org/drawingml/2006/table">
            <a:tbl>
              <a:tblPr/>
              <a:tblGrid>
                <a:gridCol w="1440000">
                  <a:extLst>
                    <a:ext uri="{9D8B030D-6E8A-4147-A177-3AD203B41FA5}">
                      <a16:colId xmlns:a16="http://schemas.microsoft.com/office/drawing/2014/main" val="3440165915"/>
                    </a:ext>
                  </a:extLst>
                </a:gridCol>
                <a:gridCol w="3420000">
                  <a:extLst>
                    <a:ext uri="{9D8B030D-6E8A-4147-A177-3AD203B41FA5}">
                      <a16:colId xmlns:a16="http://schemas.microsoft.com/office/drawing/2014/main" val="376622060"/>
                    </a:ext>
                  </a:extLst>
                </a:gridCol>
              </a:tblGrid>
              <a:tr h="496824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user_id</a:t>
                      </a:r>
                      <a:endParaRPr kumimoji="1" lang="bg-BG" sz="28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157466" marR="157466" horzOverflow="overflow">
                    <a:lnL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BEF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email</a:t>
                      </a:r>
                      <a:endParaRPr kumimoji="1" lang="bg-BG" sz="28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157466" marR="157466" horzOverflow="overflow">
                    <a:lnL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BEF">
                        <a:alpha val="4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203</a:t>
                      </a:r>
                    </a:p>
                  </a:txBody>
                  <a:tcPr>
                    <a:lnL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drivers@mail.cx</a:t>
                      </a:r>
                    </a:p>
                  </a:txBody>
                  <a:tcPr>
                    <a:lnL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204</a:t>
                      </a:r>
                    </a:p>
                  </a:txBody>
                  <a:tcPr>
                    <a:lnL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sarah@mail.cx</a:t>
                      </a:r>
                    </a:p>
                  </a:txBody>
                  <a:tcPr>
                    <a:lnL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205</a:t>
                      </a:r>
                    </a:p>
                  </a:txBody>
                  <a:tcPr>
                    <a:lnL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walters_michael@mail.cx</a:t>
                      </a:r>
                    </a:p>
                  </a:txBody>
                  <a:tcPr>
                    <a:lnL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203</a:t>
                      </a:r>
                    </a:p>
                  </a:txBody>
                  <a:tcPr>
                    <a:lnL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david@homedomain.cx</a:t>
                      </a:r>
                    </a:p>
                  </a:txBody>
                  <a:tcPr>
                    <a:lnL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6888153"/>
                  </a:ext>
                </a:extLst>
              </a:tr>
            </a:tbl>
          </a:graphicData>
        </a:graphic>
      </p:graphicFrame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1326000" y="4348914"/>
            <a:ext cx="2488394" cy="677820"/>
          </a:xfrm>
          <a:prstGeom prst="wedgeRoundRectCallout">
            <a:avLst>
              <a:gd name="adj1" fmla="val -68727"/>
              <a:gd name="adj2" fmla="val -62863"/>
              <a:gd name="adj3" fmla="val 16667"/>
            </a:avLst>
          </a:prstGeom>
          <a:solidFill>
            <a:srgbClr val="4F6987"/>
          </a:solidFill>
          <a:ln>
            <a:solidFill>
              <a:srgbClr val="2344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noProof="1">
                <a:solidFill>
                  <a:schemeClr val="bg2"/>
                </a:solidFill>
              </a:rPr>
              <a:t>Primary Key</a:t>
            </a:r>
          </a:p>
        </p:txBody>
      </p:sp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4121828" y="4348914"/>
            <a:ext cx="2295523" cy="677820"/>
          </a:xfrm>
          <a:prstGeom prst="wedgeRoundRectCallout">
            <a:avLst>
              <a:gd name="adj1" fmla="val 75102"/>
              <a:gd name="adj2" fmla="val -40117"/>
              <a:gd name="adj3" fmla="val 16667"/>
            </a:avLst>
          </a:prstGeom>
          <a:solidFill>
            <a:srgbClr val="4F6987"/>
          </a:solidFill>
          <a:ln>
            <a:solidFill>
              <a:srgbClr val="2344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noProof="1">
                <a:solidFill>
                  <a:schemeClr val="bg2"/>
                </a:solidFill>
              </a:rPr>
              <a:t>Foreign Key</a:t>
            </a:r>
          </a:p>
        </p:txBody>
      </p:sp>
      <p:sp>
        <p:nvSpPr>
          <p:cNvPr id="10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45540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 animBg="1"/>
      <p:bldP spid="9" grpId="1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9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E/R Diagrams</a:t>
            </a:r>
            <a:endParaRPr lang="bg-BG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27</a:t>
            </a:fld>
            <a:endParaRPr lang="en-US" noProof="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1BB08CF-A5BF-40F8-84C0-DAF7F75719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7208" y="1449000"/>
            <a:ext cx="8237584" cy="48316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00945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Placeholder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0417" t="-1115" r="-4533" b="1115"/>
          <a:stretch/>
        </p:blipFill>
        <p:spPr>
          <a:xfrm>
            <a:off x="3712279" y="1439675"/>
            <a:ext cx="3588254" cy="2315781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GB"/>
              <a:t>Programmability</a:t>
            </a:r>
          </a:p>
        </p:txBody>
      </p:sp>
    </p:spTree>
    <p:extLst>
      <p:ext uri="{BB962C8B-B14F-4D97-AF65-F5344CB8AC3E}">
        <p14:creationId xmlns:p14="http://schemas.microsoft.com/office/powerpoint/2010/main" val="512983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Indices make data lookup faster</a:t>
            </a:r>
          </a:p>
          <a:p>
            <a:pPr lvl="1"/>
            <a:r>
              <a:rPr lang="en-US" dirty="0"/>
              <a:t>Clustered – bound to the </a:t>
            </a:r>
            <a:r>
              <a:rPr lang="en-US" b="1" dirty="0">
                <a:solidFill>
                  <a:schemeClr val="bg1"/>
                </a:solidFill>
              </a:rPr>
              <a:t>primary key</a:t>
            </a:r>
            <a:r>
              <a:rPr lang="en-US" dirty="0"/>
              <a:t>, physically sorts data</a:t>
            </a:r>
          </a:p>
          <a:p>
            <a:pPr lvl="1"/>
            <a:r>
              <a:rPr lang="en-US" dirty="0"/>
              <a:t>Non-Clustered – can be </a:t>
            </a:r>
            <a:r>
              <a:rPr lang="en-US" b="1" dirty="0">
                <a:solidFill>
                  <a:schemeClr val="bg1"/>
                </a:solidFill>
              </a:rPr>
              <a:t>any field</a:t>
            </a:r>
            <a:r>
              <a:rPr lang="en-US" dirty="0"/>
              <a:t>, references the primary index</a:t>
            </a:r>
          </a:p>
          <a:p>
            <a:r>
              <a:rPr lang="en-US" dirty="0"/>
              <a:t>Structured as an </a:t>
            </a:r>
            <a:r>
              <a:rPr lang="en-US" b="1" dirty="0">
                <a:solidFill>
                  <a:schemeClr val="bg1"/>
                </a:solidFill>
              </a:rPr>
              <a:t>ordered tree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Indices</a:t>
            </a:r>
          </a:p>
        </p:txBody>
      </p:sp>
      <p:sp>
        <p:nvSpPr>
          <p:cNvPr id="10" name="Rectangle 9"/>
          <p:cNvSpPr/>
          <p:nvPr/>
        </p:nvSpPr>
        <p:spPr>
          <a:xfrm>
            <a:off x="3017522" y="3810000"/>
            <a:ext cx="1066800" cy="533400"/>
          </a:xfrm>
          <a:prstGeom prst="rect">
            <a:avLst/>
          </a:prstGeom>
          <a:solidFill>
            <a:srgbClr val="F3BE60">
              <a:alpha val="2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234465"/>
                </a:solidFill>
              </a:rPr>
              <a:t>PK</a:t>
            </a:r>
          </a:p>
        </p:txBody>
      </p:sp>
      <p:grpSp>
        <p:nvGrpSpPr>
          <p:cNvPr id="40" name="Group 39"/>
          <p:cNvGrpSpPr/>
          <p:nvPr/>
        </p:nvGrpSpPr>
        <p:grpSpPr>
          <a:xfrm>
            <a:off x="533400" y="5738627"/>
            <a:ext cx="5194074" cy="836369"/>
            <a:chOff x="5561012" y="5334000"/>
            <a:chExt cx="5194074" cy="836369"/>
          </a:xfrm>
        </p:grpSpPr>
        <p:sp>
          <p:nvSpPr>
            <p:cNvPr id="14" name="Rectangle: Rounded Corners 13"/>
            <p:cNvSpPr/>
            <p:nvPr/>
          </p:nvSpPr>
          <p:spPr>
            <a:xfrm>
              <a:off x="5561012" y="5334000"/>
              <a:ext cx="5194074" cy="836369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0000"/>
              </a:srgbClr>
            </a:solidFill>
            <a:ln w="38100"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r>
                <a:rPr lang="en-US" b="1" dirty="0">
                  <a:solidFill>
                    <a:srgbClr val="234465"/>
                  </a:solidFill>
                  <a:latin typeface="Consolas" pitchFamily="49" charset="0"/>
                  <a:cs typeface="Consolas" pitchFamily="49" charset="0"/>
                </a:rPr>
                <a:t>Data</a:t>
              </a:r>
            </a:p>
          </p:txBody>
        </p:sp>
        <p:grpSp>
          <p:nvGrpSpPr>
            <p:cNvPr id="15" name="Group 14"/>
            <p:cNvGrpSpPr/>
            <p:nvPr/>
          </p:nvGrpSpPr>
          <p:grpSpPr>
            <a:xfrm>
              <a:off x="6551136" y="5499904"/>
              <a:ext cx="609600" cy="533400"/>
              <a:chOff x="3998912" y="2209800"/>
              <a:chExt cx="609600" cy="533400"/>
            </a:xfrm>
          </p:grpSpPr>
          <p:sp>
            <p:nvSpPr>
              <p:cNvPr id="16" name="Rectangle: Folded Corner 15"/>
              <p:cNvSpPr/>
              <p:nvPr/>
            </p:nvSpPr>
            <p:spPr>
              <a:xfrm rot="10800000">
                <a:off x="4113212" y="2209800"/>
                <a:ext cx="381000" cy="533400"/>
              </a:xfrm>
              <a:prstGeom prst="foldedCorner">
                <a:avLst>
                  <a:gd name="adj" fmla="val 44167"/>
                </a:avLst>
              </a:prstGeom>
              <a:solidFill>
                <a:schemeClr val="accent1">
                  <a:alpha val="25098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/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3998912" y="2362200"/>
                <a:ext cx="609600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latin typeface="Consolas" panose="020B0609020204030204" pitchFamily="49" charset="0"/>
                  </a:rPr>
                  <a:t>☰</a:t>
                </a:r>
                <a:endParaRPr lang="en-US" sz="900" b="1" dirty="0"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8" name="Group 17"/>
            <p:cNvGrpSpPr/>
            <p:nvPr/>
          </p:nvGrpSpPr>
          <p:grpSpPr>
            <a:xfrm>
              <a:off x="7141097" y="5499904"/>
              <a:ext cx="609600" cy="533400"/>
              <a:chOff x="3998912" y="2209800"/>
              <a:chExt cx="609600" cy="533400"/>
            </a:xfrm>
          </p:grpSpPr>
          <p:sp>
            <p:nvSpPr>
              <p:cNvPr id="19" name="Rectangle: Folded Corner 18"/>
              <p:cNvSpPr/>
              <p:nvPr/>
            </p:nvSpPr>
            <p:spPr>
              <a:xfrm rot="10800000">
                <a:off x="4113212" y="2209800"/>
                <a:ext cx="381000" cy="533400"/>
              </a:xfrm>
              <a:prstGeom prst="foldedCorner">
                <a:avLst>
                  <a:gd name="adj" fmla="val 44167"/>
                </a:avLst>
              </a:prstGeom>
              <a:solidFill>
                <a:schemeClr val="accent1">
                  <a:alpha val="25098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/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3998912" y="2362200"/>
                <a:ext cx="609600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latin typeface="Consolas" panose="020B0609020204030204" pitchFamily="49" charset="0"/>
                  </a:rPr>
                  <a:t>☰</a:t>
                </a:r>
                <a:endParaRPr lang="en-US" sz="900" b="1" dirty="0"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21" name="Group 20"/>
            <p:cNvGrpSpPr/>
            <p:nvPr/>
          </p:nvGrpSpPr>
          <p:grpSpPr>
            <a:xfrm>
              <a:off x="7731058" y="5499904"/>
              <a:ext cx="609600" cy="533400"/>
              <a:chOff x="3998912" y="2209800"/>
              <a:chExt cx="609600" cy="533400"/>
            </a:xfrm>
          </p:grpSpPr>
          <p:sp>
            <p:nvSpPr>
              <p:cNvPr id="22" name="Rectangle: Folded Corner 21"/>
              <p:cNvSpPr/>
              <p:nvPr/>
            </p:nvSpPr>
            <p:spPr>
              <a:xfrm rot="10800000">
                <a:off x="4113212" y="2209800"/>
                <a:ext cx="381000" cy="533400"/>
              </a:xfrm>
              <a:prstGeom prst="foldedCorner">
                <a:avLst>
                  <a:gd name="adj" fmla="val 44167"/>
                </a:avLst>
              </a:prstGeom>
              <a:solidFill>
                <a:schemeClr val="accent1">
                  <a:alpha val="25098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/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3998912" y="2362200"/>
                <a:ext cx="609600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latin typeface="Consolas" panose="020B0609020204030204" pitchFamily="49" charset="0"/>
                  </a:rPr>
                  <a:t>☰</a:t>
                </a:r>
                <a:endParaRPr lang="en-US" sz="900" b="1" dirty="0"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24" name="Group 23"/>
            <p:cNvGrpSpPr/>
            <p:nvPr/>
          </p:nvGrpSpPr>
          <p:grpSpPr>
            <a:xfrm>
              <a:off x="8321019" y="5499904"/>
              <a:ext cx="609600" cy="533400"/>
              <a:chOff x="3998912" y="2209800"/>
              <a:chExt cx="609600" cy="533400"/>
            </a:xfrm>
          </p:grpSpPr>
          <p:sp>
            <p:nvSpPr>
              <p:cNvPr id="25" name="Rectangle: Folded Corner 24"/>
              <p:cNvSpPr/>
              <p:nvPr/>
            </p:nvSpPr>
            <p:spPr>
              <a:xfrm rot="10800000">
                <a:off x="4113212" y="2209800"/>
                <a:ext cx="381000" cy="533400"/>
              </a:xfrm>
              <a:prstGeom prst="foldedCorner">
                <a:avLst>
                  <a:gd name="adj" fmla="val 44167"/>
                </a:avLst>
              </a:prstGeom>
              <a:solidFill>
                <a:schemeClr val="accent1">
                  <a:alpha val="25098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/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3998912" y="2362200"/>
                <a:ext cx="609600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latin typeface="Consolas" panose="020B0609020204030204" pitchFamily="49" charset="0"/>
                  </a:rPr>
                  <a:t>☰</a:t>
                </a:r>
                <a:endParaRPr lang="en-US" sz="900" b="1" dirty="0"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27" name="Group 26"/>
            <p:cNvGrpSpPr/>
            <p:nvPr/>
          </p:nvGrpSpPr>
          <p:grpSpPr>
            <a:xfrm>
              <a:off x="8910980" y="5499904"/>
              <a:ext cx="609600" cy="533400"/>
              <a:chOff x="3998912" y="2209800"/>
              <a:chExt cx="609600" cy="533400"/>
            </a:xfrm>
          </p:grpSpPr>
          <p:sp>
            <p:nvSpPr>
              <p:cNvPr id="28" name="Rectangle: Folded Corner 27"/>
              <p:cNvSpPr/>
              <p:nvPr/>
            </p:nvSpPr>
            <p:spPr>
              <a:xfrm rot="10800000">
                <a:off x="4113212" y="2209800"/>
                <a:ext cx="381000" cy="533400"/>
              </a:xfrm>
              <a:prstGeom prst="foldedCorner">
                <a:avLst>
                  <a:gd name="adj" fmla="val 44167"/>
                </a:avLst>
              </a:prstGeom>
              <a:solidFill>
                <a:schemeClr val="accent1">
                  <a:alpha val="25098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/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3998912" y="2362200"/>
                <a:ext cx="609600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latin typeface="Consolas" panose="020B0609020204030204" pitchFamily="49" charset="0"/>
                  </a:rPr>
                  <a:t>☰</a:t>
                </a:r>
                <a:endParaRPr lang="en-US" sz="900" b="1" dirty="0"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4" name="Group 33"/>
            <p:cNvGrpSpPr/>
            <p:nvPr/>
          </p:nvGrpSpPr>
          <p:grpSpPr>
            <a:xfrm>
              <a:off x="9500941" y="5499904"/>
              <a:ext cx="609600" cy="533400"/>
              <a:chOff x="3998912" y="2209800"/>
              <a:chExt cx="609600" cy="533400"/>
            </a:xfrm>
          </p:grpSpPr>
          <p:sp>
            <p:nvSpPr>
              <p:cNvPr id="35" name="Rectangle: Folded Corner 34"/>
              <p:cNvSpPr/>
              <p:nvPr/>
            </p:nvSpPr>
            <p:spPr>
              <a:xfrm rot="10800000">
                <a:off x="4113212" y="2209800"/>
                <a:ext cx="381000" cy="533400"/>
              </a:xfrm>
              <a:prstGeom prst="foldedCorner">
                <a:avLst>
                  <a:gd name="adj" fmla="val 44167"/>
                </a:avLst>
              </a:prstGeom>
              <a:solidFill>
                <a:schemeClr val="accent1">
                  <a:alpha val="25098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/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3998912" y="2362200"/>
                <a:ext cx="609600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latin typeface="Consolas" panose="020B0609020204030204" pitchFamily="49" charset="0"/>
                  </a:rPr>
                  <a:t>☰</a:t>
                </a:r>
                <a:endParaRPr lang="en-US" sz="900" b="1" dirty="0"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7" name="Group 36"/>
            <p:cNvGrpSpPr/>
            <p:nvPr/>
          </p:nvGrpSpPr>
          <p:grpSpPr>
            <a:xfrm>
              <a:off x="10090901" y="5499904"/>
              <a:ext cx="609600" cy="533400"/>
              <a:chOff x="3998912" y="2209800"/>
              <a:chExt cx="609600" cy="533400"/>
            </a:xfrm>
          </p:grpSpPr>
          <p:sp>
            <p:nvSpPr>
              <p:cNvPr id="38" name="Rectangle: Folded Corner 37"/>
              <p:cNvSpPr/>
              <p:nvPr/>
            </p:nvSpPr>
            <p:spPr>
              <a:xfrm rot="10800000">
                <a:off x="4113212" y="2209800"/>
                <a:ext cx="381000" cy="533400"/>
              </a:xfrm>
              <a:prstGeom prst="foldedCorner">
                <a:avLst>
                  <a:gd name="adj" fmla="val 44167"/>
                </a:avLst>
              </a:prstGeom>
              <a:solidFill>
                <a:schemeClr val="accent1">
                  <a:alpha val="25098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/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3998912" y="2362200"/>
                <a:ext cx="609600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latin typeface="Consolas" panose="020B0609020204030204" pitchFamily="49" charset="0"/>
                  </a:rPr>
                  <a:t>☰</a:t>
                </a:r>
                <a:endParaRPr lang="en-US" sz="900" b="1" dirty="0">
                  <a:latin typeface="Consolas" panose="020B0609020204030204" pitchFamily="49" charset="0"/>
                </a:endParaRPr>
              </a:p>
            </p:txBody>
          </p:sp>
        </p:grpSp>
      </p:grpSp>
      <p:sp>
        <p:nvSpPr>
          <p:cNvPr id="41" name="Rectangle 40"/>
          <p:cNvSpPr/>
          <p:nvPr/>
        </p:nvSpPr>
        <p:spPr>
          <a:xfrm>
            <a:off x="2913676" y="4701440"/>
            <a:ext cx="1274492" cy="533400"/>
          </a:xfrm>
          <a:prstGeom prst="rect">
            <a:avLst/>
          </a:prstGeom>
          <a:solidFill>
            <a:srgbClr val="F3BE60">
              <a:alpha val="2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234465"/>
                </a:solidFill>
              </a:rPr>
              <a:t>100-199</a:t>
            </a:r>
            <a:endParaRPr lang="en-US" sz="2000" dirty="0">
              <a:solidFill>
                <a:srgbClr val="234465"/>
              </a:solidFill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1435845" y="4701440"/>
            <a:ext cx="1395256" cy="533400"/>
          </a:xfrm>
          <a:prstGeom prst="rect">
            <a:avLst/>
          </a:prstGeom>
          <a:solidFill>
            <a:srgbClr val="F3BE60">
              <a:alpha val="2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234465"/>
                </a:solidFill>
              </a:rPr>
              <a:t>0-99</a:t>
            </a:r>
          </a:p>
        </p:txBody>
      </p:sp>
      <p:sp>
        <p:nvSpPr>
          <p:cNvPr id="43" name="Rectangle 42"/>
          <p:cNvSpPr/>
          <p:nvPr/>
        </p:nvSpPr>
        <p:spPr>
          <a:xfrm>
            <a:off x="4270743" y="4701440"/>
            <a:ext cx="1402146" cy="533400"/>
          </a:xfrm>
          <a:prstGeom prst="rect">
            <a:avLst/>
          </a:prstGeom>
          <a:solidFill>
            <a:srgbClr val="F3BE60">
              <a:alpha val="2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234465"/>
                </a:solidFill>
              </a:rPr>
              <a:t>200-299</a:t>
            </a:r>
            <a:endParaRPr lang="en-US" sz="2800" dirty="0">
              <a:solidFill>
                <a:srgbClr val="234465"/>
              </a:solidFill>
            </a:endParaRPr>
          </a:p>
        </p:txBody>
      </p:sp>
      <p:cxnSp>
        <p:nvCxnSpPr>
          <p:cNvPr id="45" name="Connector: Elbow 44"/>
          <p:cNvCxnSpPr>
            <a:cxnSpLocks/>
            <a:stCxn id="10" idx="1"/>
            <a:endCxn id="42" idx="0"/>
          </p:cNvCxnSpPr>
          <p:nvPr/>
        </p:nvCxnSpPr>
        <p:spPr>
          <a:xfrm rot="10800000" flipV="1">
            <a:off x="2133475" y="4076700"/>
            <a:ext cx="884049" cy="624740"/>
          </a:xfrm>
          <a:prstGeom prst="bentConnector2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or: Elbow 46"/>
          <p:cNvCxnSpPr>
            <a:cxnSpLocks/>
            <a:stCxn id="10" idx="3"/>
            <a:endCxn id="43" idx="0"/>
          </p:cNvCxnSpPr>
          <p:nvPr/>
        </p:nvCxnSpPr>
        <p:spPr>
          <a:xfrm>
            <a:off x="4084322" y="4076700"/>
            <a:ext cx="887494" cy="624740"/>
          </a:xfrm>
          <a:prstGeom prst="bentConnector2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cxnSpLocks/>
            <a:stCxn id="10" idx="2"/>
            <a:endCxn id="41" idx="0"/>
          </p:cNvCxnSpPr>
          <p:nvPr/>
        </p:nvCxnSpPr>
        <p:spPr>
          <a:xfrm>
            <a:off x="3550922" y="4343400"/>
            <a:ext cx="0" cy="35804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cxnSpLocks/>
            <a:stCxn id="42" idx="2"/>
          </p:cNvCxnSpPr>
          <p:nvPr/>
        </p:nvCxnSpPr>
        <p:spPr>
          <a:xfrm flipH="1">
            <a:off x="1828325" y="5234840"/>
            <a:ext cx="305148" cy="66969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cxnSpLocks/>
            <a:stCxn id="42" idx="2"/>
            <a:endCxn id="19" idx="2"/>
          </p:cNvCxnSpPr>
          <p:nvPr/>
        </p:nvCxnSpPr>
        <p:spPr>
          <a:xfrm>
            <a:off x="2133473" y="5234840"/>
            <a:ext cx="284812" cy="66969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cxnSpLocks/>
            <a:stCxn id="41" idx="2"/>
            <a:endCxn id="22" idx="2"/>
          </p:cNvCxnSpPr>
          <p:nvPr/>
        </p:nvCxnSpPr>
        <p:spPr>
          <a:xfrm flipH="1">
            <a:off x="3008246" y="5234840"/>
            <a:ext cx="542676" cy="66969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cxnSpLocks/>
            <a:stCxn id="41" idx="2"/>
            <a:endCxn id="25" idx="2"/>
          </p:cNvCxnSpPr>
          <p:nvPr/>
        </p:nvCxnSpPr>
        <p:spPr>
          <a:xfrm>
            <a:off x="3550923" y="5234840"/>
            <a:ext cx="47285" cy="66969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cxnSpLocks/>
            <a:stCxn id="41" idx="2"/>
            <a:endCxn id="28" idx="2"/>
          </p:cNvCxnSpPr>
          <p:nvPr/>
        </p:nvCxnSpPr>
        <p:spPr>
          <a:xfrm>
            <a:off x="3550922" y="5234840"/>
            <a:ext cx="637246" cy="66969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cxnSpLocks/>
            <a:stCxn id="43" idx="2"/>
            <a:endCxn id="35" idx="2"/>
          </p:cNvCxnSpPr>
          <p:nvPr/>
        </p:nvCxnSpPr>
        <p:spPr>
          <a:xfrm flipH="1">
            <a:off x="4778130" y="5234840"/>
            <a:ext cx="193687" cy="66969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>
            <a:cxnSpLocks/>
            <a:stCxn id="43" idx="2"/>
            <a:endCxn id="38" idx="2"/>
          </p:cNvCxnSpPr>
          <p:nvPr/>
        </p:nvCxnSpPr>
        <p:spPr>
          <a:xfrm>
            <a:off x="4971817" y="5234840"/>
            <a:ext cx="396273" cy="66969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ectangle 82"/>
          <p:cNvSpPr/>
          <p:nvPr/>
        </p:nvSpPr>
        <p:spPr>
          <a:xfrm>
            <a:off x="8909392" y="3810000"/>
            <a:ext cx="1066800" cy="533400"/>
          </a:xfrm>
          <a:prstGeom prst="rect">
            <a:avLst/>
          </a:prstGeom>
          <a:solidFill>
            <a:schemeClr val="accent2">
              <a:alpha val="2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234465"/>
                </a:solidFill>
              </a:rPr>
              <a:t>Index</a:t>
            </a:r>
          </a:p>
        </p:txBody>
      </p:sp>
      <p:grpSp>
        <p:nvGrpSpPr>
          <p:cNvPr id="84" name="Group 83"/>
          <p:cNvGrpSpPr/>
          <p:nvPr/>
        </p:nvGrpSpPr>
        <p:grpSpPr>
          <a:xfrm>
            <a:off x="6425270" y="5738627"/>
            <a:ext cx="5194074" cy="836369"/>
            <a:chOff x="5561012" y="5334000"/>
            <a:chExt cx="5194074" cy="836369"/>
          </a:xfrm>
          <a:solidFill>
            <a:srgbClr val="00B050">
              <a:alpha val="20000"/>
            </a:srgbClr>
          </a:solidFill>
        </p:grpSpPr>
        <p:sp>
          <p:nvSpPr>
            <p:cNvPr id="85" name="Rectangle: Rounded Corners 84"/>
            <p:cNvSpPr/>
            <p:nvPr/>
          </p:nvSpPr>
          <p:spPr>
            <a:xfrm>
              <a:off x="5561012" y="5334000"/>
              <a:ext cx="5194074" cy="836369"/>
            </a:xfrm>
            <a:prstGeom prst="roundRect">
              <a:avLst>
                <a:gd name="adj" fmla="val 5319"/>
              </a:avLst>
            </a:prstGeom>
            <a:grpFill/>
            <a:ln w="38100">
              <a:solidFill>
                <a:schemeClr val="accent2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r>
                <a:rPr lang="en-US" b="1" dirty="0">
                  <a:solidFill>
                    <a:srgbClr val="234465"/>
                  </a:solidFill>
                  <a:latin typeface="Consolas" pitchFamily="49" charset="0"/>
                  <a:cs typeface="Consolas" pitchFamily="49" charset="0"/>
                </a:rPr>
                <a:t>Links</a:t>
              </a:r>
            </a:p>
          </p:txBody>
        </p:sp>
        <p:grpSp>
          <p:nvGrpSpPr>
            <p:cNvPr id="86" name="Group 85"/>
            <p:cNvGrpSpPr/>
            <p:nvPr/>
          </p:nvGrpSpPr>
          <p:grpSpPr>
            <a:xfrm>
              <a:off x="6551136" y="5499904"/>
              <a:ext cx="609600" cy="533400"/>
              <a:chOff x="3998912" y="2209800"/>
              <a:chExt cx="609600" cy="533400"/>
            </a:xfrm>
            <a:grpFill/>
          </p:grpSpPr>
          <p:sp>
            <p:nvSpPr>
              <p:cNvPr id="105" name="Rectangle: Folded Corner 104"/>
              <p:cNvSpPr/>
              <p:nvPr/>
            </p:nvSpPr>
            <p:spPr>
              <a:xfrm rot="10800000">
                <a:off x="4113212" y="2209800"/>
                <a:ext cx="381000" cy="533400"/>
              </a:xfrm>
              <a:prstGeom prst="foldedCorner">
                <a:avLst>
                  <a:gd name="adj" fmla="val 44167"/>
                </a:avLst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/>
              </a:p>
            </p:txBody>
          </p:sp>
          <p:sp>
            <p:nvSpPr>
              <p:cNvPr id="106" name="TextBox 105"/>
              <p:cNvSpPr txBox="1"/>
              <p:nvPr/>
            </p:nvSpPr>
            <p:spPr>
              <a:xfrm>
                <a:off x="3998912" y="2362200"/>
                <a:ext cx="609600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latin typeface="Consolas" panose="020B0609020204030204" pitchFamily="49" charset="0"/>
                  </a:rPr>
                  <a:t>☰</a:t>
                </a:r>
                <a:endParaRPr lang="en-US" sz="900" b="1" dirty="0"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7" name="Group 86"/>
            <p:cNvGrpSpPr/>
            <p:nvPr/>
          </p:nvGrpSpPr>
          <p:grpSpPr>
            <a:xfrm>
              <a:off x="7141097" y="5499904"/>
              <a:ext cx="609600" cy="533400"/>
              <a:chOff x="3998912" y="2209800"/>
              <a:chExt cx="609600" cy="533400"/>
            </a:xfrm>
            <a:grpFill/>
          </p:grpSpPr>
          <p:sp>
            <p:nvSpPr>
              <p:cNvPr id="103" name="Rectangle: Folded Corner 102"/>
              <p:cNvSpPr/>
              <p:nvPr/>
            </p:nvSpPr>
            <p:spPr>
              <a:xfrm rot="10800000">
                <a:off x="4113212" y="2209800"/>
                <a:ext cx="381000" cy="533400"/>
              </a:xfrm>
              <a:prstGeom prst="foldedCorner">
                <a:avLst>
                  <a:gd name="adj" fmla="val 44167"/>
                </a:avLst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/>
              </a:p>
            </p:txBody>
          </p:sp>
          <p:sp>
            <p:nvSpPr>
              <p:cNvPr id="104" name="TextBox 103"/>
              <p:cNvSpPr txBox="1"/>
              <p:nvPr/>
            </p:nvSpPr>
            <p:spPr>
              <a:xfrm>
                <a:off x="3998912" y="2362200"/>
                <a:ext cx="609600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latin typeface="Consolas" panose="020B0609020204030204" pitchFamily="49" charset="0"/>
                  </a:rPr>
                  <a:t>☰</a:t>
                </a:r>
                <a:endParaRPr lang="en-US" sz="900" b="1" dirty="0"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8" name="Group 87"/>
            <p:cNvGrpSpPr/>
            <p:nvPr/>
          </p:nvGrpSpPr>
          <p:grpSpPr>
            <a:xfrm>
              <a:off x="7731058" y="5499904"/>
              <a:ext cx="609600" cy="533400"/>
              <a:chOff x="3998912" y="2209800"/>
              <a:chExt cx="609600" cy="533400"/>
            </a:xfrm>
            <a:grpFill/>
          </p:grpSpPr>
          <p:sp>
            <p:nvSpPr>
              <p:cNvPr id="101" name="Rectangle: Folded Corner 100"/>
              <p:cNvSpPr/>
              <p:nvPr/>
            </p:nvSpPr>
            <p:spPr>
              <a:xfrm rot="10800000">
                <a:off x="4113212" y="2209800"/>
                <a:ext cx="381000" cy="533400"/>
              </a:xfrm>
              <a:prstGeom prst="foldedCorner">
                <a:avLst>
                  <a:gd name="adj" fmla="val 44167"/>
                </a:avLst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/>
              </a:p>
            </p:txBody>
          </p:sp>
          <p:sp>
            <p:nvSpPr>
              <p:cNvPr id="102" name="TextBox 101"/>
              <p:cNvSpPr txBox="1"/>
              <p:nvPr/>
            </p:nvSpPr>
            <p:spPr>
              <a:xfrm>
                <a:off x="3998912" y="2362200"/>
                <a:ext cx="609600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latin typeface="Consolas" panose="020B0609020204030204" pitchFamily="49" charset="0"/>
                  </a:rPr>
                  <a:t>☰</a:t>
                </a:r>
                <a:endParaRPr lang="en-US" sz="900" b="1" dirty="0"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9" name="Group 88"/>
            <p:cNvGrpSpPr/>
            <p:nvPr/>
          </p:nvGrpSpPr>
          <p:grpSpPr>
            <a:xfrm>
              <a:off x="8321019" y="5499904"/>
              <a:ext cx="609600" cy="533400"/>
              <a:chOff x="3998912" y="2209800"/>
              <a:chExt cx="609600" cy="533400"/>
            </a:xfrm>
            <a:grpFill/>
          </p:grpSpPr>
          <p:sp>
            <p:nvSpPr>
              <p:cNvPr id="99" name="Rectangle: Folded Corner 98"/>
              <p:cNvSpPr/>
              <p:nvPr/>
            </p:nvSpPr>
            <p:spPr>
              <a:xfrm rot="10800000">
                <a:off x="4113212" y="2209800"/>
                <a:ext cx="381000" cy="533400"/>
              </a:xfrm>
              <a:prstGeom prst="foldedCorner">
                <a:avLst>
                  <a:gd name="adj" fmla="val 44167"/>
                </a:avLst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/>
              </a:p>
            </p:txBody>
          </p:sp>
          <p:sp>
            <p:nvSpPr>
              <p:cNvPr id="100" name="TextBox 99"/>
              <p:cNvSpPr txBox="1"/>
              <p:nvPr/>
            </p:nvSpPr>
            <p:spPr>
              <a:xfrm>
                <a:off x="3998912" y="2362200"/>
                <a:ext cx="609600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latin typeface="Consolas" panose="020B0609020204030204" pitchFamily="49" charset="0"/>
                  </a:rPr>
                  <a:t>☰</a:t>
                </a:r>
                <a:endParaRPr lang="en-US" sz="900" b="1" dirty="0"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90" name="Group 89"/>
            <p:cNvGrpSpPr/>
            <p:nvPr/>
          </p:nvGrpSpPr>
          <p:grpSpPr>
            <a:xfrm>
              <a:off x="8910980" y="5499904"/>
              <a:ext cx="609600" cy="533400"/>
              <a:chOff x="3998912" y="2209800"/>
              <a:chExt cx="609600" cy="533400"/>
            </a:xfrm>
            <a:grpFill/>
          </p:grpSpPr>
          <p:sp>
            <p:nvSpPr>
              <p:cNvPr id="97" name="Rectangle: Folded Corner 96"/>
              <p:cNvSpPr/>
              <p:nvPr/>
            </p:nvSpPr>
            <p:spPr>
              <a:xfrm rot="10800000">
                <a:off x="4113212" y="2209800"/>
                <a:ext cx="381000" cy="533400"/>
              </a:xfrm>
              <a:prstGeom prst="foldedCorner">
                <a:avLst>
                  <a:gd name="adj" fmla="val 44167"/>
                </a:avLst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/>
              </a:p>
            </p:txBody>
          </p:sp>
          <p:sp>
            <p:nvSpPr>
              <p:cNvPr id="98" name="TextBox 97"/>
              <p:cNvSpPr txBox="1"/>
              <p:nvPr/>
            </p:nvSpPr>
            <p:spPr>
              <a:xfrm>
                <a:off x="3998912" y="2362200"/>
                <a:ext cx="609600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latin typeface="Consolas" panose="020B0609020204030204" pitchFamily="49" charset="0"/>
                  </a:rPr>
                  <a:t>☰</a:t>
                </a:r>
                <a:endParaRPr lang="en-US" sz="900" b="1" dirty="0"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91" name="Group 90"/>
            <p:cNvGrpSpPr/>
            <p:nvPr/>
          </p:nvGrpSpPr>
          <p:grpSpPr>
            <a:xfrm>
              <a:off x="9500941" y="5499904"/>
              <a:ext cx="609600" cy="533400"/>
              <a:chOff x="3998912" y="2209800"/>
              <a:chExt cx="609600" cy="533400"/>
            </a:xfrm>
            <a:grpFill/>
          </p:grpSpPr>
          <p:sp>
            <p:nvSpPr>
              <p:cNvPr id="95" name="Rectangle: Folded Corner 94"/>
              <p:cNvSpPr/>
              <p:nvPr/>
            </p:nvSpPr>
            <p:spPr>
              <a:xfrm rot="10800000">
                <a:off x="4113212" y="2209800"/>
                <a:ext cx="381000" cy="533400"/>
              </a:xfrm>
              <a:prstGeom prst="foldedCorner">
                <a:avLst>
                  <a:gd name="adj" fmla="val 44167"/>
                </a:avLst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/>
              </a:p>
            </p:txBody>
          </p:sp>
          <p:sp>
            <p:nvSpPr>
              <p:cNvPr id="96" name="TextBox 95"/>
              <p:cNvSpPr txBox="1"/>
              <p:nvPr/>
            </p:nvSpPr>
            <p:spPr>
              <a:xfrm>
                <a:off x="3998912" y="2362200"/>
                <a:ext cx="609600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latin typeface="Consolas" panose="020B0609020204030204" pitchFamily="49" charset="0"/>
                  </a:rPr>
                  <a:t>☰</a:t>
                </a:r>
                <a:endParaRPr lang="en-US" sz="900" b="1" dirty="0"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92" name="Group 91"/>
            <p:cNvGrpSpPr/>
            <p:nvPr/>
          </p:nvGrpSpPr>
          <p:grpSpPr>
            <a:xfrm>
              <a:off x="10090901" y="5499904"/>
              <a:ext cx="609600" cy="533400"/>
              <a:chOff x="3998912" y="2209800"/>
              <a:chExt cx="609600" cy="533400"/>
            </a:xfrm>
            <a:grpFill/>
          </p:grpSpPr>
          <p:sp>
            <p:nvSpPr>
              <p:cNvPr id="93" name="Rectangle: Folded Corner 92"/>
              <p:cNvSpPr/>
              <p:nvPr/>
            </p:nvSpPr>
            <p:spPr>
              <a:xfrm rot="10800000">
                <a:off x="4113212" y="2209800"/>
                <a:ext cx="381000" cy="533400"/>
              </a:xfrm>
              <a:prstGeom prst="foldedCorner">
                <a:avLst>
                  <a:gd name="adj" fmla="val 44167"/>
                </a:avLst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/>
              </a:p>
            </p:txBody>
          </p:sp>
          <p:sp>
            <p:nvSpPr>
              <p:cNvPr id="94" name="TextBox 93"/>
              <p:cNvSpPr txBox="1"/>
              <p:nvPr/>
            </p:nvSpPr>
            <p:spPr>
              <a:xfrm>
                <a:off x="3998912" y="2362200"/>
                <a:ext cx="609600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latin typeface="Consolas" panose="020B0609020204030204" pitchFamily="49" charset="0"/>
                  </a:rPr>
                  <a:t>☰</a:t>
                </a:r>
                <a:endParaRPr lang="en-US" sz="900" b="1" dirty="0">
                  <a:latin typeface="Consolas" panose="020B0609020204030204" pitchFamily="49" charset="0"/>
                </a:endParaRPr>
              </a:p>
            </p:txBody>
          </p:sp>
        </p:grpSp>
      </p:grpSp>
      <p:grpSp>
        <p:nvGrpSpPr>
          <p:cNvPr id="122" name="Group 121"/>
          <p:cNvGrpSpPr/>
          <p:nvPr/>
        </p:nvGrpSpPr>
        <p:grpSpPr>
          <a:xfrm>
            <a:off x="7327715" y="4701440"/>
            <a:ext cx="4237044" cy="533400"/>
            <a:chOff x="7289183" y="4701440"/>
            <a:chExt cx="4237044" cy="533400"/>
          </a:xfrm>
        </p:grpSpPr>
        <p:sp>
          <p:nvSpPr>
            <p:cNvPr id="107" name="Rectangle 106"/>
            <p:cNvSpPr/>
            <p:nvPr/>
          </p:nvSpPr>
          <p:spPr>
            <a:xfrm>
              <a:off x="8767014" y="4701440"/>
              <a:ext cx="1274492" cy="533400"/>
            </a:xfrm>
            <a:prstGeom prst="rect">
              <a:avLst/>
            </a:prstGeom>
            <a:solidFill>
              <a:schemeClr val="accent2">
                <a:alpha val="2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234465"/>
                  </a:solidFill>
                </a:rPr>
                <a:t>Range 2</a:t>
              </a:r>
              <a:endParaRPr lang="en-US" sz="2000" dirty="0">
                <a:solidFill>
                  <a:srgbClr val="234465"/>
                </a:solidFill>
              </a:endParaRPr>
            </a:p>
          </p:txBody>
        </p:sp>
        <p:sp>
          <p:nvSpPr>
            <p:cNvPr id="108" name="Rectangle 107"/>
            <p:cNvSpPr/>
            <p:nvPr/>
          </p:nvSpPr>
          <p:spPr>
            <a:xfrm>
              <a:off x="7289183" y="4701440"/>
              <a:ext cx="1395256" cy="533400"/>
            </a:xfrm>
            <a:prstGeom prst="rect">
              <a:avLst/>
            </a:prstGeom>
            <a:solidFill>
              <a:schemeClr val="accent2">
                <a:alpha val="2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234465"/>
                  </a:solidFill>
                </a:rPr>
                <a:t>Range 1</a:t>
              </a:r>
            </a:p>
          </p:txBody>
        </p:sp>
        <p:sp>
          <p:nvSpPr>
            <p:cNvPr id="109" name="Rectangle 108"/>
            <p:cNvSpPr/>
            <p:nvPr/>
          </p:nvSpPr>
          <p:spPr>
            <a:xfrm>
              <a:off x="10124081" y="4701440"/>
              <a:ext cx="1402146" cy="533400"/>
            </a:xfrm>
            <a:prstGeom prst="rect">
              <a:avLst/>
            </a:prstGeom>
            <a:solidFill>
              <a:schemeClr val="accent2">
                <a:alpha val="2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234465"/>
                  </a:solidFill>
                </a:rPr>
                <a:t>Range 3</a:t>
              </a:r>
              <a:endParaRPr lang="en-US" sz="2800" dirty="0">
                <a:solidFill>
                  <a:srgbClr val="234465"/>
                </a:solidFill>
              </a:endParaRPr>
            </a:p>
          </p:txBody>
        </p:sp>
      </p:grpSp>
      <p:grpSp>
        <p:nvGrpSpPr>
          <p:cNvPr id="121" name="Group 120"/>
          <p:cNvGrpSpPr/>
          <p:nvPr/>
        </p:nvGrpSpPr>
        <p:grpSpPr>
          <a:xfrm>
            <a:off x="8025344" y="4076700"/>
            <a:ext cx="2838342" cy="624740"/>
            <a:chOff x="7986812" y="4076700"/>
            <a:chExt cx="2838342" cy="624740"/>
          </a:xfrm>
        </p:grpSpPr>
        <p:cxnSp>
          <p:nvCxnSpPr>
            <p:cNvPr id="110" name="Connector: Elbow 109"/>
            <p:cNvCxnSpPr>
              <a:cxnSpLocks/>
              <a:stCxn id="83" idx="1"/>
              <a:endCxn id="108" idx="0"/>
            </p:cNvCxnSpPr>
            <p:nvPr/>
          </p:nvCxnSpPr>
          <p:spPr>
            <a:xfrm rot="10800000" flipV="1">
              <a:off x="7986812" y="4076700"/>
              <a:ext cx="884049" cy="624740"/>
            </a:xfrm>
            <a:prstGeom prst="bentConnector2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nector: Elbow 110"/>
            <p:cNvCxnSpPr>
              <a:cxnSpLocks/>
              <a:stCxn id="83" idx="3"/>
              <a:endCxn id="109" idx="0"/>
            </p:cNvCxnSpPr>
            <p:nvPr/>
          </p:nvCxnSpPr>
          <p:spPr>
            <a:xfrm>
              <a:off x="9937660" y="4076700"/>
              <a:ext cx="887494" cy="624740"/>
            </a:xfrm>
            <a:prstGeom prst="bentConnector2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Arrow Connector 111"/>
            <p:cNvCxnSpPr>
              <a:cxnSpLocks/>
              <a:stCxn id="83" idx="2"/>
              <a:endCxn id="107" idx="0"/>
            </p:cNvCxnSpPr>
            <p:nvPr/>
          </p:nvCxnSpPr>
          <p:spPr>
            <a:xfrm>
              <a:off x="9404260" y="4343400"/>
              <a:ext cx="0" cy="35804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3" name="Group 122"/>
          <p:cNvGrpSpPr/>
          <p:nvPr/>
        </p:nvGrpSpPr>
        <p:grpSpPr>
          <a:xfrm>
            <a:off x="7757139" y="5234840"/>
            <a:ext cx="3502820" cy="669690"/>
            <a:chOff x="7718607" y="5234840"/>
            <a:chExt cx="3502820" cy="669690"/>
          </a:xfrm>
        </p:grpSpPr>
        <p:cxnSp>
          <p:nvCxnSpPr>
            <p:cNvPr id="113" name="Straight Arrow Connector 112"/>
            <p:cNvCxnSpPr>
              <a:cxnSpLocks/>
              <a:stCxn id="108" idx="2"/>
            </p:cNvCxnSpPr>
            <p:nvPr/>
          </p:nvCxnSpPr>
          <p:spPr>
            <a:xfrm flipH="1">
              <a:off x="7718607" y="5234840"/>
              <a:ext cx="305148" cy="66969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Arrow Connector 113"/>
            <p:cNvCxnSpPr>
              <a:cxnSpLocks/>
              <a:stCxn id="108" idx="2"/>
              <a:endCxn id="103" idx="2"/>
            </p:cNvCxnSpPr>
            <p:nvPr/>
          </p:nvCxnSpPr>
          <p:spPr>
            <a:xfrm>
              <a:off x="7986811" y="5234840"/>
              <a:ext cx="284812" cy="66969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Arrow Connector 114"/>
            <p:cNvCxnSpPr>
              <a:cxnSpLocks/>
              <a:stCxn id="107" idx="2"/>
              <a:endCxn id="101" idx="2"/>
            </p:cNvCxnSpPr>
            <p:nvPr/>
          </p:nvCxnSpPr>
          <p:spPr>
            <a:xfrm flipH="1">
              <a:off x="8861584" y="5234840"/>
              <a:ext cx="542676" cy="66969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Arrow Connector 115"/>
            <p:cNvCxnSpPr>
              <a:cxnSpLocks/>
              <a:stCxn id="107" idx="2"/>
              <a:endCxn id="99" idx="2"/>
            </p:cNvCxnSpPr>
            <p:nvPr/>
          </p:nvCxnSpPr>
          <p:spPr>
            <a:xfrm>
              <a:off x="9404260" y="5234840"/>
              <a:ext cx="47285" cy="66969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Arrow Connector 116"/>
            <p:cNvCxnSpPr>
              <a:cxnSpLocks/>
              <a:stCxn id="107" idx="2"/>
              <a:endCxn id="97" idx="2"/>
            </p:cNvCxnSpPr>
            <p:nvPr/>
          </p:nvCxnSpPr>
          <p:spPr>
            <a:xfrm>
              <a:off x="9404260" y="5234840"/>
              <a:ext cx="637246" cy="66969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Arrow Connector 117"/>
            <p:cNvCxnSpPr>
              <a:cxnSpLocks/>
              <a:stCxn id="109" idx="2"/>
              <a:endCxn id="95" idx="2"/>
            </p:cNvCxnSpPr>
            <p:nvPr/>
          </p:nvCxnSpPr>
          <p:spPr>
            <a:xfrm flipH="1">
              <a:off x="10631467" y="5234840"/>
              <a:ext cx="193687" cy="66969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Arrow Connector 118"/>
            <p:cNvCxnSpPr>
              <a:cxnSpLocks/>
              <a:stCxn id="109" idx="2"/>
              <a:endCxn id="93" idx="2"/>
            </p:cNvCxnSpPr>
            <p:nvPr/>
          </p:nvCxnSpPr>
          <p:spPr>
            <a:xfrm>
              <a:off x="10825154" y="5234840"/>
              <a:ext cx="396273" cy="66969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0" name="Arrow: Right 119"/>
          <p:cNvSpPr/>
          <p:nvPr/>
        </p:nvSpPr>
        <p:spPr>
          <a:xfrm rot="10800000">
            <a:off x="5796030" y="5901590"/>
            <a:ext cx="533400" cy="510440"/>
          </a:xfrm>
          <a:prstGeom prst="rightArrow">
            <a:avLst/>
          </a:prstGeom>
          <a:solidFill>
            <a:srgbClr val="4F6987"/>
          </a:solidFill>
          <a:ln>
            <a:solidFill>
              <a:srgbClr val="2344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bg2"/>
              </a:solidFill>
            </a:endParaRPr>
          </a:p>
        </p:txBody>
      </p:sp>
      <p:sp>
        <p:nvSpPr>
          <p:cNvPr id="124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29960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41" grpId="0" animBg="1"/>
      <p:bldP spid="42" grpId="0" animBg="1"/>
      <p:bldP spid="43" grpId="0" animBg="1"/>
      <p:bldP spid="83" grpId="0" animBg="1"/>
      <p:bldP spid="12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742950" indent="-742950">
              <a:buFont typeface="+mj-lt"/>
              <a:buAutoNum type="arabicPeriod" startAt="7"/>
            </a:pPr>
            <a:r>
              <a:rPr lang="en-US" dirty="0"/>
              <a:t>Data Types in MySQL Server</a:t>
            </a:r>
          </a:p>
          <a:p>
            <a:pPr marL="742950" indent="-742950">
              <a:buFont typeface="+mj-lt"/>
              <a:buAutoNum type="arabicPeriod" startAt="7"/>
            </a:pPr>
            <a:r>
              <a:rPr lang="en-US" dirty="0"/>
              <a:t>Database Modeling</a:t>
            </a:r>
            <a:endParaRPr lang="bg-BG" dirty="0"/>
          </a:p>
          <a:p>
            <a:pPr marL="742950" indent="-742950">
              <a:buFont typeface="+mj-lt"/>
              <a:buAutoNum type="arabicPeriod" startAt="7"/>
            </a:pPr>
            <a:r>
              <a:rPr lang="en-US" dirty="0"/>
              <a:t>Basic SQL Queries</a:t>
            </a:r>
            <a:endParaRPr lang="bg-BG" dirty="0"/>
          </a:p>
          <a:p>
            <a:pPr marL="742950" indent="-742950">
              <a:buFont typeface="+mj-lt"/>
              <a:buAutoNum type="arabicPeriod" startAt="7"/>
            </a:pPr>
            <a:r>
              <a:rPr lang="en-US" dirty="0"/>
              <a:t>Table Customization</a:t>
            </a:r>
          </a:p>
          <a:p>
            <a:pPr marL="514350" indent="-514350">
              <a:buFont typeface="+mj-lt"/>
              <a:buAutoNum type="arabicPeriod" startAt="7"/>
            </a:pPr>
            <a:r>
              <a:rPr lang="en-US" dirty="0"/>
              <a:t> Altering Tables</a:t>
            </a:r>
            <a:endParaRPr lang="en-US" dirty="0">
              <a:solidFill>
                <a:srgbClr val="F0A22E"/>
              </a:solidFill>
            </a:endParaRPr>
          </a:p>
          <a:p>
            <a:pPr marL="514350" indent="-514350">
              <a:buFont typeface="+mj-lt"/>
              <a:buAutoNum type="arabicPeriod" startAt="7"/>
            </a:pPr>
            <a:r>
              <a:rPr lang="en-US" dirty="0"/>
              <a:t> Deleting Data and Structures</a:t>
            </a:r>
            <a:endParaRPr lang="en-US" dirty="0">
              <a:solidFill>
                <a:srgbClr val="F0A22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Table of Contents</a:t>
            </a:r>
            <a:endParaRPr lang="en-US" dirty="0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823700" y="6507163"/>
            <a:ext cx="368300" cy="2968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69844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Views are </a:t>
            </a:r>
            <a:r>
              <a:rPr lang="en-US" b="1" dirty="0">
                <a:solidFill>
                  <a:schemeClr val="bg1"/>
                </a:solidFill>
              </a:rPr>
              <a:t>prepared queries </a:t>
            </a:r>
            <a:r>
              <a:rPr lang="en-US" dirty="0"/>
              <a:t>for displaying </a:t>
            </a:r>
            <a:r>
              <a:rPr lang="en-US" b="1" dirty="0">
                <a:solidFill>
                  <a:schemeClr val="bg1"/>
                </a:solidFill>
              </a:rPr>
              <a:t>sections</a:t>
            </a:r>
            <a:r>
              <a:rPr lang="en-US" dirty="0"/>
              <a:t> of our data</a:t>
            </a:r>
          </a:p>
          <a:p>
            <a:pPr>
              <a:spcBef>
                <a:spcPts val="28800"/>
              </a:spcBef>
            </a:pPr>
            <a:r>
              <a:rPr lang="en-US" dirty="0"/>
              <a:t>Evaluated at </a:t>
            </a:r>
            <a:r>
              <a:rPr lang="en-US" b="1" dirty="0">
                <a:solidFill>
                  <a:schemeClr val="bg1"/>
                </a:solidFill>
              </a:rPr>
              <a:t>run time </a:t>
            </a:r>
            <a:r>
              <a:rPr lang="en-US" dirty="0"/>
              <a:t>– they do not increase performance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Views</a:t>
            </a:r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2766000" y="2124000"/>
            <a:ext cx="5961512" cy="209288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6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CREATE VIEW </a:t>
            </a:r>
            <a:r>
              <a:rPr lang="en-US" sz="2600" b="1" dirty="0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v_employee_names </a:t>
            </a:r>
            <a:r>
              <a:rPr lang="en-US" sz="2600" b="1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AS</a:t>
            </a:r>
          </a:p>
          <a:p>
            <a:r>
              <a:rPr lang="en-US" sz="2600" b="1" noProof="1">
                <a:solidFill>
                  <a:schemeClr val="accent1"/>
                </a:solidFill>
                <a:latin typeface="Consolas" pitchFamily="49" charset="0"/>
                <a:cs typeface="Consolas" pitchFamily="49" charset="0"/>
              </a:rPr>
              <a:t>	</a:t>
            </a:r>
            <a:r>
              <a:rPr lang="en-US" sz="26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SELECT</a:t>
            </a:r>
            <a:r>
              <a:rPr lang="en-US" sz="26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dirty="0" err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employee_id</a:t>
            </a:r>
            <a:r>
              <a:rPr lang="en-US" sz="2600" b="1" dirty="0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,</a:t>
            </a:r>
          </a:p>
          <a:p>
            <a:r>
              <a:rPr lang="en-US" sz="2600" b="1" dirty="0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	       </a:t>
            </a:r>
            <a:r>
              <a:rPr lang="en-US" sz="2600" b="1" dirty="0" err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first_name</a:t>
            </a:r>
            <a:r>
              <a:rPr lang="en-US" sz="2600" b="1" dirty="0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,</a:t>
            </a:r>
          </a:p>
          <a:p>
            <a:r>
              <a:rPr lang="en-US" sz="2600" b="1" dirty="0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	       </a:t>
            </a:r>
            <a:r>
              <a:rPr lang="en-US" sz="2600" b="1" dirty="0" err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last_name</a:t>
            </a:r>
            <a:endParaRPr lang="en-US" sz="2600" b="1" dirty="0">
              <a:solidFill>
                <a:schemeClr val="tx2"/>
              </a:solidFill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accent1"/>
                </a:solidFill>
                <a:latin typeface="Consolas" pitchFamily="49" charset="0"/>
                <a:cs typeface="Consolas" pitchFamily="49" charset="0"/>
              </a:rPr>
              <a:t>       </a:t>
            </a:r>
            <a:r>
              <a:rPr lang="en-US" sz="26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FROM</a:t>
            </a:r>
            <a:r>
              <a:rPr lang="en-US" sz="2600" b="1" noProof="1">
                <a:solidFill>
                  <a:schemeClr val="accent1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dirty="0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employees</a:t>
            </a:r>
          </a:p>
        </p:txBody>
      </p:sp>
      <p:sp>
        <p:nvSpPr>
          <p:cNvPr id="10" name="Rectangle 3"/>
          <p:cNvSpPr>
            <a:spLocks noChangeArrowheads="1"/>
          </p:cNvSpPr>
          <p:nvPr/>
        </p:nvSpPr>
        <p:spPr bwMode="auto">
          <a:xfrm>
            <a:off x="2743995" y="4509000"/>
            <a:ext cx="5961512" cy="4924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SELECT</a:t>
            </a:r>
            <a:r>
              <a:rPr lang="en-US" sz="2600" b="1" noProof="1">
                <a:solidFill>
                  <a:schemeClr val="accent1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*</a:t>
            </a:r>
            <a:r>
              <a:rPr lang="en-US" sz="2600" b="1" noProof="1">
                <a:solidFill>
                  <a:schemeClr val="accent1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FROM</a:t>
            </a:r>
            <a:r>
              <a:rPr lang="en-US" sz="2600" b="1" noProof="1">
                <a:solidFill>
                  <a:schemeClr val="accent1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dirty="0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v_employee_names</a:t>
            </a:r>
            <a:endParaRPr lang="en-US" sz="2600" b="1" noProof="1">
              <a:solidFill>
                <a:schemeClr val="accent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560344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76200" y="1196124"/>
            <a:ext cx="12039600" cy="5517875"/>
          </a:xfrm>
        </p:spPr>
        <p:txBody>
          <a:bodyPr>
            <a:normAutofit/>
          </a:bodyPr>
          <a:lstStyle/>
          <a:p>
            <a:r>
              <a:rPr lang="en-US" dirty="0"/>
              <a:t>A database can further be customized with reusable code</a:t>
            </a:r>
          </a:p>
          <a:p>
            <a:pPr>
              <a:buClr>
                <a:srgbClr val="234465"/>
              </a:buClr>
            </a:pPr>
            <a:r>
              <a:rPr lang="en-US" b="1" dirty="0">
                <a:solidFill>
                  <a:schemeClr val="bg1"/>
                </a:solidFill>
              </a:rPr>
              <a:t>Procedures</a:t>
            </a:r>
            <a:r>
              <a:rPr lang="en-US" dirty="0"/>
              <a:t> – carry out a predetermined </a:t>
            </a:r>
            <a:r>
              <a:rPr lang="en-US" b="1" dirty="0">
                <a:solidFill>
                  <a:schemeClr val="bg1"/>
                </a:solidFill>
              </a:rPr>
              <a:t>action</a:t>
            </a:r>
          </a:p>
          <a:p>
            <a:pPr lvl="1"/>
            <a:r>
              <a:rPr lang="en-US" dirty="0"/>
              <a:t>E.g. get all employees with salary above 35000</a:t>
            </a:r>
          </a:p>
          <a:p>
            <a:pPr>
              <a:buClr>
                <a:srgbClr val="234465"/>
              </a:buClr>
            </a:pPr>
            <a:r>
              <a:rPr lang="en-US" b="1" dirty="0">
                <a:solidFill>
                  <a:schemeClr val="bg1"/>
                </a:solidFill>
              </a:rPr>
              <a:t>Functions</a:t>
            </a:r>
            <a:r>
              <a:rPr lang="en-US" dirty="0">
                <a:solidFill>
                  <a:srgbClr val="F3CD60"/>
                </a:solidFill>
              </a:rPr>
              <a:t> </a:t>
            </a:r>
            <a:r>
              <a:rPr lang="en-US" dirty="0"/>
              <a:t>– receive </a:t>
            </a:r>
            <a:r>
              <a:rPr lang="en-US" b="1" dirty="0">
                <a:solidFill>
                  <a:schemeClr val="bg1"/>
                </a:solidFill>
              </a:rPr>
              <a:t>parameters</a:t>
            </a:r>
            <a:r>
              <a:rPr lang="en-US" dirty="0"/>
              <a:t> and return a </a:t>
            </a:r>
            <a:r>
              <a:rPr lang="en-US" b="1" dirty="0">
                <a:solidFill>
                  <a:schemeClr val="bg1"/>
                </a:solidFill>
              </a:rPr>
              <a:t>result</a:t>
            </a:r>
          </a:p>
          <a:p>
            <a:pPr lvl="1"/>
            <a:r>
              <a:rPr lang="en-US" dirty="0"/>
              <a:t>E.g. get the age of a person using their birthdate and current date</a:t>
            </a:r>
          </a:p>
          <a:p>
            <a:pPr>
              <a:buClr>
                <a:srgbClr val="234465"/>
              </a:buClr>
            </a:pPr>
            <a:r>
              <a:rPr lang="en-US" b="1" dirty="0">
                <a:solidFill>
                  <a:schemeClr val="bg1"/>
                </a:solidFill>
              </a:rPr>
              <a:t>Triggers</a:t>
            </a:r>
            <a:r>
              <a:rPr lang="en-US" dirty="0"/>
              <a:t> – </a:t>
            </a:r>
            <a:r>
              <a:rPr lang="en-US" b="1" dirty="0">
                <a:solidFill>
                  <a:schemeClr val="bg1"/>
                </a:solidFill>
              </a:rPr>
              <a:t>watch</a:t>
            </a:r>
            <a:r>
              <a:rPr lang="en-US" dirty="0"/>
              <a:t> for activity in the database and </a:t>
            </a:r>
            <a:r>
              <a:rPr lang="en-US" b="1" dirty="0">
                <a:solidFill>
                  <a:schemeClr val="bg1"/>
                </a:solidFill>
              </a:rPr>
              <a:t>react</a:t>
            </a:r>
            <a:r>
              <a:rPr lang="en-US" dirty="0"/>
              <a:t> to it</a:t>
            </a:r>
          </a:p>
          <a:p>
            <a:pPr lvl="1"/>
            <a:r>
              <a:rPr lang="en-US" dirty="0"/>
              <a:t>E.g. when a record is deleted, write it to an archive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Procedures, Functions and Triggers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34891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Картина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7139" y="1390170"/>
            <a:ext cx="2597727" cy="259772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GB" dirty="0"/>
              <a:t>Data Types in MySQL Server</a:t>
            </a:r>
          </a:p>
        </p:txBody>
      </p:sp>
    </p:spTree>
    <p:extLst>
      <p:ext uri="{BB962C8B-B14F-4D97-AF65-F5344CB8AC3E}">
        <p14:creationId xmlns:p14="http://schemas.microsoft.com/office/powerpoint/2010/main" val="4245033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190403" y="1151121"/>
            <a:ext cx="11804822" cy="51534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dirty="0">
                <a:ea typeface="+mj-ea"/>
                <a:cs typeface="+mj-cs"/>
              </a:rPr>
              <a:t>Numeric data types have certain range</a:t>
            </a:r>
          </a:p>
          <a:p>
            <a:pPr>
              <a:lnSpc>
                <a:spcPct val="100000"/>
              </a:lnSpc>
            </a:pPr>
            <a:r>
              <a:rPr lang="en-US" sz="3200" dirty="0">
                <a:ea typeface="+mj-ea"/>
                <a:cs typeface="+mj-cs"/>
              </a:rPr>
              <a:t>Their range can be changed if they are: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sz="3000" b="1" dirty="0">
                <a:solidFill>
                  <a:schemeClr val="bg1"/>
                </a:solidFill>
                <a:ea typeface="+mj-ea"/>
                <a:cs typeface="+mj-cs"/>
              </a:rPr>
              <a:t>Signed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ea typeface="+mj-ea"/>
                <a:cs typeface="+mj-cs"/>
              </a:rPr>
              <a:t> </a:t>
            </a:r>
            <a:r>
              <a:rPr lang="en-US" sz="3000" dirty="0">
                <a:ea typeface="+mj-ea"/>
                <a:cs typeface="+mj-cs"/>
              </a:rPr>
              <a:t>- represent numbers both in the positive </a:t>
            </a:r>
            <a:r>
              <a:rPr lang="en-US" sz="3000" b="1" dirty="0">
                <a:solidFill>
                  <a:schemeClr val="bg1"/>
                </a:solidFill>
                <a:ea typeface="+mj-ea"/>
                <a:cs typeface="+mj-cs"/>
              </a:rPr>
              <a:t>and</a:t>
            </a:r>
            <a:r>
              <a:rPr lang="en-US" sz="3000" dirty="0">
                <a:ea typeface="+mj-ea"/>
                <a:cs typeface="+mj-cs"/>
              </a:rPr>
              <a:t> negative ranges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sz="3000" b="1" dirty="0">
                <a:solidFill>
                  <a:schemeClr val="bg1"/>
                </a:solidFill>
                <a:ea typeface="+mj-ea"/>
                <a:cs typeface="+mj-cs"/>
              </a:rPr>
              <a:t>Unsigned</a:t>
            </a:r>
            <a:r>
              <a:rPr lang="en-US" sz="3000" b="1" dirty="0">
                <a:solidFill>
                  <a:srgbClr val="F3BE60"/>
                </a:solidFill>
                <a:ea typeface="+mj-ea"/>
                <a:cs typeface="+mj-cs"/>
              </a:rPr>
              <a:t> </a:t>
            </a:r>
            <a:r>
              <a:rPr lang="en-US" sz="3000" dirty="0">
                <a:ea typeface="+mj-ea"/>
                <a:cs typeface="+mj-cs"/>
              </a:rPr>
              <a:t>-</a:t>
            </a:r>
            <a:r>
              <a:rPr lang="en-US" sz="3000" b="1" dirty="0">
                <a:solidFill>
                  <a:srgbClr val="F3BE60"/>
                </a:solidFill>
                <a:ea typeface="+mj-ea"/>
                <a:cs typeface="+mj-cs"/>
              </a:rPr>
              <a:t> </a:t>
            </a:r>
            <a:r>
              <a:rPr lang="en-US" sz="3000" dirty="0">
                <a:ea typeface="+mj-ea"/>
                <a:cs typeface="+mj-cs"/>
              </a:rPr>
              <a:t>represent numbers</a:t>
            </a:r>
            <a:r>
              <a:rPr lang="en-US" sz="3000" dirty="0">
                <a:solidFill>
                  <a:srgbClr val="F3BE60"/>
                </a:solidFill>
                <a:ea typeface="+mj-ea"/>
                <a:cs typeface="+mj-cs"/>
              </a:rPr>
              <a:t> </a:t>
            </a:r>
            <a:r>
              <a:rPr lang="en-US" sz="3000" b="1" dirty="0">
                <a:solidFill>
                  <a:schemeClr val="bg1"/>
                </a:solidFill>
                <a:ea typeface="+mj-ea"/>
                <a:cs typeface="+mj-cs"/>
              </a:rPr>
              <a:t>only</a:t>
            </a:r>
            <a:r>
              <a:rPr lang="en-US" sz="3000" dirty="0">
                <a:solidFill>
                  <a:srgbClr val="F3BE60"/>
                </a:solidFill>
                <a:ea typeface="+mj-ea"/>
                <a:cs typeface="+mj-cs"/>
              </a:rPr>
              <a:t> </a:t>
            </a:r>
            <a:r>
              <a:rPr lang="en-US" sz="3000" dirty="0">
                <a:ea typeface="+mj-ea"/>
                <a:cs typeface="+mj-cs"/>
              </a:rPr>
              <a:t>in the positive range</a:t>
            </a:r>
          </a:p>
          <a:p>
            <a:pPr>
              <a:lnSpc>
                <a:spcPct val="100000"/>
              </a:lnSpc>
            </a:pPr>
            <a:r>
              <a:rPr lang="en-US" sz="3200" dirty="0">
                <a:ea typeface="+mj-ea"/>
                <a:cs typeface="+mj-cs"/>
              </a:rPr>
              <a:t>E.g. signed and unsigned INT:</a:t>
            </a:r>
            <a:endParaRPr lang="en-US" sz="3000" dirty="0">
              <a:ea typeface="+mj-ea"/>
              <a:cs typeface="+mj-cs"/>
            </a:endParaRPr>
          </a:p>
          <a:p>
            <a:pPr marL="377887" lvl="1" indent="0">
              <a:lnSpc>
                <a:spcPct val="100000"/>
              </a:lnSpc>
              <a:buNone/>
            </a:pPr>
            <a:endParaRPr lang="en-US" sz="2600" noProof="1"/>
          </a:p>
          <a:p>
            <a:pPr lvl="1">
              <a:lnSpc>
                <a:spcPct val="100000"/>
              </a:lnSpc>
            </a:pPr>
            <a:endParaRPr lang="en-US" sz="2600" noProof="1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Numeric Data Types</a:t>
            </a:r>
          </a:p>
        </p:txBody>
      </p:sp>
      <p:graphicFrame>
        <p:nvGraphicFramePr>
          <p:cNvPr id="7" name="Group 4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43420421"/>
              </p:ext>
            </p:extLst>
          </p:nvPr>
        </p:nvGraphicFramePr>
        <p:xfrm>
          <a:off x="1101714" y="4554000"/>
          <a:ext cx="9982199" cy="1350907"/>
        </p:xfrm>
        <a:graphic>
          <a:graphicData uri="http://schemas.openxmlformats.org/drawingml/2006/table">
            <a:tbl>
              <a:tblPr/>
              <a:tblGrid>
                <a:gridCol w="2205368">
                  <a:extLst>
                    <a:ext uri="{9D8B030D-6E8A-4147-A177-3AD203B41FA5}">
                      <a16:colId xmlns:a16="http://schemas.microsoft.com/office/drawing/2014/main" val="1048347342"/>
                    </a:ext>
                  </a:extLst>
                </a:gridCol>
                <a:gridCol w="24256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9771">
                  <a:extLst>
                    <a:ext uri="{9D8B030D-6E8A-4147-A177-3AD203B41FA5}">
                      <a16:colId xmlns:a16="http://schemas.microsoft.com/office/drawing/2014/main" val="1239204646"/>
                    </a:ext>
                  </a:extLst>
                </a:gridCol>
                <a:gridCol w="3581399">
                  <a:extLst>
                    <a:ext uri="{9D8B030D-6E8A-4147-A177-3AD203B41FA5}">
                      <a16:colId xmlns:a16="http://schemas.microsoft.com/office/drawing/2014/main" val="236727890"/>
                    </a:ext>
                  </a:extLst>
                </a:gridCol>
              </a:tblGrid>
              <a:tr h="315146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Signed Range</a:t>
                      </a:r>
                    </a:p>
                  </a:txBody>
                  <a:tcPr marL="157466" marR="157466" horzOverflow="overflow">
                    <a:lnL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BEF">
                        <a:alpha val="49804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endParaRPr kumimoji="1" lang="en-US" sz="20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157466" marR="157466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C0AA">
                        <a:alpha val="49804"/>
                      </a:srgb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Unsigned Range</a:t>
                      </a:r>
                      <a:endParaRPr kumimoji="1" lang="bg-BG" sz="20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157466" marR="157466" horzOverflow="overflow">
                    <a:lnL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BEF">
                        <a:alpha val="49804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endParaRPr kumimoji="1" lang="bg-BG" sz="20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157466" marR="157466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C0AA">
                        <a:alpha val="4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5146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kern="1200" cap="none" normalizeH="0" baseline="0" noProof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Min Value</a:t>
                      </a:r>
                    </a:p>
                  </a:txBody>
                  <a:tcPr marL="157466" marR="157466" horzOverflow="overflow">
                    <a:lnL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B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kern="1200" cap="none" normalizeH="0" baseline="0" noProof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Max Value</a:t>
                      </a:r>
                    </a:p>
                  </a:txBody>
                  <a:tcPr marL="157466" marR="157466" horzOverflow="overflow">
                    <a:lnL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B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kern="1200" cap="none" normalizeH="0" baseline="0" noProof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Min Value</a:t>
                      </a:r>
                      <a:endParaRPr kumimoji="1" lang="bg-BG" sz="2000" b="1" i="0" u="none" strike="noStrike" kern="1200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57466" marR="157466" horzOverflow="overflow">
                    <a:lnL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B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kern="1200" cap="none" normalizeH="0" baseline="0" noProof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Max Value</a:t>
                      </a:r>
                      <a:endParaRPr kumimoji="1" lang="bg-BG" sz="2000" b="1" i="0" u="none" strike="noStrike" kern="1200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57466" marR="157466" horzOverflow="overflow">
                    <a:lnL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B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4604"/>
                  </a:ext>
                </a:extLst>
              </a:tr>
              <a:tr h="58890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itchFamily="49" charset="0"/>
                        </a:rPr>
                        <a:t>-2147483648</a:t>
                      </a:r>
                    </a:p>
                  </a:txBody>
                  <a:tcPr marL="157466" marR="157466" horzOverflow="overflow">
                    <a:lnL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itchFamily="49" charset="0"/>
                        </a:rPr>
                        <a:t>2147483648</a:t>
                      </a:r>
                    </a:p>
                  </a:txBody>
                  <a:tcPr marL="157466" marR="157466" horzOverflow="overflow">
                    <a:lnL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itchFamily="49" charset="0"/>
                        </a:rPr>
                        <a:t>0</a:t>
                      </a:r>
                      <a:endParaRPr kumimoji="1" lang="bg-BG" sz="24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itchFamily="49" charset="0"/>
                      </a:endParaRPr>
                    </a:p>
                  </a:txBody>
                  <a:tcPr marL="157466" marR="157466" horzOverflow="overflow">
                    <a:lnL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itchFamily="49" charset="0"/>
                        </a:rPr>
                        <a:t>4294967295</a:t>
                      </a:r>
                      <a:endParaRPr kumimoji="1" lang="bg-BG" sz="24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itchFamily="49" charset="0"/>
                      </a:endParaRPr>
                    </a:p>
                  </a:txBody>
                  <a:tcPr marL="157466" marR="157466" horzOverflow="overflow">
                    <a:lnL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83531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190406" y="1143000"/>
            <a:ext cx="11804822" cy="51534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en-US" sz="3400" b="1" noProof="1">
                <a:solidFill>
                  <a:schemeClr val="bg1"/>
                </a:solidFill>
                <a:latin typeface="Consolas" pitchFamily="49" charset="0"/>
              </a:rPr>
              <a:t>INT</a:t>
            </a:r>
            <a:r>
              <a:rPr lang="en-US" sz="3400" noProof="1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400" noProof="1"/>
              <a:t>[(M)] [UNSIGNED] 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sz="3200" noProof="1"/>
              <a:t>TINYINT, SMALLINT, MEDIUMINT, BIGINT</a:t>
            </a:r>
          </a:p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en-US" sz="3400" b="1" noProof="1">
                <a:solidFill>
                  <a:schemeClr val="bg1"/>
                </a:solidFill>
              </a:rPr>
              <a:t>DOUBLE</a:t>
            </a:r>
            <a:r>
              <a:rPr lang="en-US" sz="3400" noProof="1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400" noProof="1"/>
              <a:t>[(M, D)] [UNSIGNED]</a:t>
            </a:r>
          </a:p>
          <a:p>
            <a:pPr marL="0" indent="0">
              <a:lnSpc>
                <a:spcPct val="100000"/>
              </a:lnSpc>
              <a:buNone/>
            </a:pPr>
            <a:br>
              <a:rPr lang="en-US" sz="3000" noProof="1"/>
            </a:br>
            <a:endParaRPr lang="en-US" sz="3000" noProof="1"/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sz="3200" noProof="1"/>
              <a:t>E.g. DOUBLE[5, 2] – 999.99</a:t>
            </a:r>
          </a:p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en-US" sz="3400" b="1" noProof="1">
                <a:solidFill>
                  <a:schemeClr val="bg1"/>
                </a:solidFill>
              </a:rPr>
              <a:t>DECIMAL</a:t>
            </a:r>
            <a:r>
              <a:rPr lang="en-US" sz="3400" noProof="1"/>
              <a:t> [(M, D)] [UNSIGNED] [ZEROFILL]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Numeric Data Types</a:t>
            </a:r>
          </a:p>
        </p:txBody>
      </p:sp>
      <p:sp>
        <p:nvSpPr>
          <p:cNvPr id="5" name="AutoShape 5"/>
          <p:cNvSpPr>
            <a:spLocks noChangeArrowheads="1"/>
          </p:cNvSpPr>
          <p:nvPr/>
        </p:nvSpPr>
        <p:spPr bwMode="auto">
          <a:xfrm>
            <a:off x="426000" y="3024000"/>
            <a:ext cx="1890000" cy="945000"/>
          </a:xfrm>
          <a:prstGeom prst="wedgeRoundRectCallout">
            <a:avLst>
              <a:gd name="adj1" fmla="val 66885"/>
              <a:gd name="adj2" fmla="val -55986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Digits stored for value</a:t>
            </a:r>
            <a:endParaRPr lang="bg-BG" sz="24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AutoShape 5"/>
          <p:cNvSpPr>
            <a:spLocks noChangeArrowheads="1"/>
          </p:cNvSpPr>
          <p:nvPr/>
        </p:nvSpPr>
        <p:spPr bwMode="auto">
          <a:xfrm>
            <a:off x="3531000" y="3024000"/>
            <a:ext cx="2655000" cy="945001"/>
          </a:xfrm>
          <a:prstGeom prst="wedgeRoundRectCallout">
            <a:avLst>
              <a:gd name="adj1" fmla="val -61368"/>
              <a:gd name="adj2" fmla="val -55579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Decimals after floating point</a:t>
            </a:r>
            <a:endParaRPr lang="bg-BG" sz="24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7883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246000" y="1301721"/>
            <a:ext cx="11655000" cy="5502279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400" noProof="1"/>
              <a:t>String column definitions include attributes that specify the </a:t>
            </a:r>
            <a:r>
              <a:rPr lang="en-US" sz="3400" b="1" noProof="1">
                <a:solidFill>
                  <a:schemeClr val="bg1"/>
                </a:solidFill>
              </a:rPr>
              <a:t>character set</a:t>
            </a:r>
            <a:r>
              <a:rPr lang="en-US" sz="3400" noProof="1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400" noProof="1"/>
              <a:t>or </a:t>
            </a:r>
            <a:r>
              <a:rPr lang="en-US" sz="3400" b="1" noProof="1">
                <a:solidFill>
                  <a:schemeClr val="bg1"/>
                </a:solidFill>
              </a:rPr>
              <a:t>collation</a:t>
            </a:r>
            <a:r>
              <a:rPr lang="en-US" sz="3400" noProof="1">
                <a:solidFill>
                  <a:srgbClr val="F3CD60"/>
                </a:solidFill>
              </a:rPr>
              <a:t> 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sz="3200" b="1" noProof="1">
                <a:solidFill>
                  <a:schemeClr val="bg1"/>
                </a:solidFill>
              </a:rPr>
              <a:t>CHARACTER SET </a:t>
            </a:r>
            <a:r>
              <a:rPr lang="en-US" sz="3200" noProof="1"/>
              <a:t>(Encoding) </a:t>
            </a:r>
          </a:p>
          <a:p>
            <a:pPr lvl="2">
              <a:lnSpc>
                <a:spcPct val="100000"/>
              </a:lnSpc>
            </a:pPr>
            <a:r>
              <a:rPr lang="en-US" sz="3000" noProof="1"/>
              <a:t>E.g. utf8, </a:t>
            </a:r>
            <a:r>
              <a:rPr lang="en-US" sz="3000" dirty="0"/>
              <a:t>ucs2</a:t>
            </a:r>
            <a:endParaRPr lang="en-US" sz="3000" noProof="1"/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sz="3200" b="1" noProof="1">
                <a:solidFill>
                  <a:schemeClr val="bg1"/>
                </a:solidFill>
              </a:rPr>
              <a:t>CHARACTER COLLATION </a:t>
            </a:r>
            <a:r>
              <a:rPr lang="en-US" sz="3200" noProof="1"/>
              <a:t>– </a:t>
            </a:r>
            <a:r>
              <a:rPr lang="en-US" sz="3200" dirty="0"/>
              <a:t>rules for encoding comparison</a:t>
            </a:r>
            <a:endParaRPr lang="en-US" sz="3200" noProof="1"/>
          </a:p>
          <a:p>
            <a:pPr lvl="2">
              <a:lnSpc>
                <a:spcPct val="100000"/>
              </a:lnSpc>
            </a:pPr>
            <a:r>
              <a:rPr lang="en-US" sz="3000" noProof="1"/>
              <a:t>E.g. </a:t>
            </a:r>
            <a:r>
              <a:rPr lang="en-US" sz="3000" dirty="0"/>
              <a:t>latin1_general_cs, Traditional_Spanish_ci_ai etc.</a:t>
            </a:r>
          </a:p>
          <a:p>
            <a:pPr marL="442912" lvl="1" indent="0">
              <a:lnSpc>
                <a:spcPct val="100000"/>
              </a:lnSpc>
              <a:buNone/>
            </a:pPr>
            <a:endParaRPr lang="en-US" sz="3200" dirty="0"/>
          </a:p>
          <a:p>
            <a:pPr>
              <a:lnSpc>
                <a:spcPct val="100000"/>
              </a:lnSpc>
            </a:pPr>
            <a:r>
              <a:rPr lang="en-US" sz="3200" dirty="0"/>
              <a:t>Set and collation can be defined at the database, table </a:t>
            </a:r>
            <a:br>
              <a:rPr lang="en-US" sz="3200" dirty="0"/>
            </a:br>
            <a:r>
              <a:rPr lang="en-US" sz="3200" dirty="0"/>
              <a:t>or column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 Types (1)</a:t>
            </a:r>
          </a:p>
        </p:txBody>
      </p:sp>
      <p:sp>
        <p:nvSpPr>
          <p:cNvPr id="7" name="AutoShape 5"/>
          <p:cNvSpPr>
            <a:spLocks noChangeArrowheads="1"/>
          </p:cNvSpPr>
          <p:nvPr/>
        </p:nvSpPr>
        <p:spPr bwMode="auto">
          <a:xfrm>
            <a:off x="6054057" y="2349000"/>
            <a:ext cx="3523771" cy="1169357"/>
          </a:xfrm>
          <a:prstGeom prst="wedgeRoundRectCallout">
            <a:avLst>
              <a:gd name="adj1" fmla="val -57446"/>
              <a:gd name="adj2" fmla="val 802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2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Determines the storage of each character (single or multiple bytes)</a:t>
            </a:r>
            <a:endParaRPr lang="bg-BG" sz="22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AutoShape 5"/>
          <p:cNvSpPr>
            <a:spLocks noChangeArrowheads="1"/>
          </p:cNvSpPr>
          <p:nvPr/>
        </p:nvSpPr>
        <p:spPr bwMode="auto">
          <a:xfrm>
            <a:off x="7815942" y="4914000"/>
            <a:ext cx="3645000" cy="765000"/>
          </a:xfrm>
          <a:prstGeom prst="wedgeRoundRectCallout">
            <a:avLst>
              <a:gd name="adj1" fmla="val -60076"/>
              <a:gd name="adj2" fmla="val -44470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2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Determines the sorting order and case-sensitivity</a:t>
            </a:r>
            <a:endParaRPr lang="bg-BG" sz="22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50750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Контейнер за съдържание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ORDER BY </a:t>
            </a:r>
            <a:r>
              <a:rPr lang="en-US" dirty="0"/>
              <a:t>with different collations</a:t>
            </a:r>
          </a:p>
        </p:txBody>
      </p:sp>
      <p:sp>
        <p:nvSpPr>
          <p:cNvPr id="4" name="Заглавие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CHARACTER COLLATION – Example</a:t>
            </a:r>
            <a:endParaRPr lang="en-US" dirty="0"/>
          </a:p>
        </p:txBody>
      </p:sp>
      <p:graphicFrame>
        <p:nvGraphicFramePr>
          <p:cNvPr id="6" name="Group 4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23088091"/>
              </p:ext>
            </p:extLst>
          </p:nvPr>
        </p:nvGraphicFramePr>
        <p:xfrm>
          <a:off x="1011000" y="2214000"/>
          <a:ext cx="9982200" cy="2688336"/>
        </p:xfrm>
        <a:graphic>
          <a:graphicData uri="http://schemas.openxmlformats.org/drawingml/2006/table">
            <a:tbl>
              <a:tblPr/>
              <a:tblGrid>
                <a:gridCol w="2701949">
                  <a:extLst>
                    <a:ext uri="{9D8B030D-6E8A-4147-A177-3AD203B41FA5}">
                      <a16:colId xmlns:a16="http://schemas.microsoft.com/office/drawing/2014/main" val="1048347342"/>
                    </a:ext>
                  </a:extLst>
                </a:gridCol>
                <a:gridCol w="2701949">
                  <a:extLst>
                    <a:ext uri="{9D8B030D-6E8A-4147-A177-3AD203B41FA5}">
                      <a16:colId xmlns:a16="http://schemas.microsoft.com/office/drawing/2014/main" val="1239204646"/>
                    </a:ext>
                  </a:extLst>
                </a:gridCol>
                <a:gridCol w="4578302">
                  <a:extLst>
                    <a:ext uri="{9D8B030D-6E8A-4147-A177-3AD203B41FA5}">
                      <a16:colId xmlns:a16="http://schemas.microsoft.com/office/drawing/2014/main" val="3110737991"/>
                    </a:ext>
                  </a:extLst>
                </a:gridCol>
              </a:tblGrid>
              <a:tr h="6204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latin1_swedish_ci</a:t>
                      </a:r>
                    </a:p>
                  </a:txBody>
                  <a:tcPr marL="157466" marR="157466" horzOverflow="overflow">
                    <a:lnL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4980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latin1_german1_ci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endParaRPr kumimoji="1" lang="bg-BG" sz="24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157466" marR="157466" horzOverflow="overflow">
                    <a:lnL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4980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latin1_german2_ci</a:t>
                      </a:r>
                      <a:endParaRPr kumimoji="1" lang="bg-BG" sz="24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157466" marR="157466" horzOverflow="overflow">
                    <a:lnL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49804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692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kern="1200" cap="none" normalizeH="0" baseline="0" noProof="1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/>
                          <a:latin typeface="Consolas" pitchFamily="49" charset="0"/>
                          <a:ea typeface="+mn-ea"/>
                          <a:cs typeface="+mn-cs"/>
                        </a:rPr>
                        <a:t>Muffler</a:t>
                      </a:r>
                    </a:p>
                  </a:txBody>
                  <a:tcPr marL="157466" marR="157466" horzOverflow="overflow">
                    <a:lnL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kern="1200" cap="none" normalizeH="0" baseline="0" noProof="1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/>
                          <a:latin typeface="Consolas" pitchFamily="49" charset="0"/>
                          <a:ea typeface="+mn-ea"/>
                          <a:cs typeface="+mn-cs"/>
                        </a:rPr>
                        <a:t>Muffler</a:t>
                      </a:r>
                      <a:endParaRPr kumimoji="1" lang="bg-BG" sz="2400" b="1" i="0" u="none" strike="noStrike" kern="1200" cap="none" normalizeH="0" baseline="0" noProof="1">
                        <a:ln>
                          <a:noFill/>
                        </a:ln>
                        <a:solidFill>
                          <a:schemeClr val="tx2">
                            <a:lumMod val="90000"/>
                          </a:schemeClr>
                        </a:solidFill>
                        <a:effectLst/>
                        <a:latin typeface="Consolas" pitchFamily="49" charset="0"/>
                        <a:ea typeface="+mn-ea"/>
                        <a:cs typeface="+mn-cs"/>
                      </a:endParaRPr>
                    </a:p>
                  </a:txBody>
                  <a:tcPr marL="157466" marR="157466" horzOverflow="overflow">
                    <a:lnL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kern="1200" cap="none" normalizeH="0" baseline="0" noProof="1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/>
                          <a:latin typeface="Consolas" pitchFamily="49" charset="0"/>
                          <a:ea typeface="+mn-ea"/>
                          <a:cs typeface="+mn-cs"/>
                        </a:rPr>
                        <a:t>Müller</a:t>
                      </a:r>
                      <a:endParaRPr kumimoji="1" lang="bg-BG" sz="2400" b="1" i="0" u="none" strike="noStrike" kern="1200" cap="none" normalizeH="0" baseline="0" noProof="1">
                        <a:ln>
                          <a:noFill/>
                        </a:ln>
                        <a:solidFill>
                          <a:schemeClr val="tx2">
                            <a:lumMod val="90000"/>
                          </a:schemeClr>
                        </a:solidFill>
                        <a:effectLst/>
                        <a:latin typeface="Consolas" pitchFamily="49" charset="0"/>
                        <a:ea typeface="+mn-ea"/>
                        <a:cs typeface="+mn-cs"/>
                      </a:endParaRPr>
                    </a:p>
                  </a:txBody>
                  <a:tcPr marL="157466" marR="157466" horzOverflow="overflow">
                    <a:lnL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34604"/>
                  </a:ext>
                </a:extLst>
              </a:tr>
              <a:tr h="42692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/>
                          <a:latin typeface="Consolas" pitchFamily="49" charset="0"/>
                        </a:rPr>
                        <a:t>MX Systems</a:t>
                      </a:r>
                    </a:p>
                  </a:txBody>
                  <a:tcPr marL="157466" marR="157466" horzOverflow="overflow">
                    <a:lnL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/>
                          <a:latin typeface="Consolas" pitchFamily="49" charset="0"/>
                        </a:rPr>
                        <a:t>Müller</a:t>
                      </a:r>
                      <a:endParaRPr kumimoji="1" lang="bg-BG" sz="24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2">
                            <a:lumMod val="90000"/>
                          </a:schemeClr>
                        </a:solidFill>
                        <a:effectLst/>
                        <a:latin typeface="Consolas" pitchFamily="49" charset="0"/>
                      </a:endParaRPr>
                    </a:p>
                  </a:txBody>
                  <a:tcPr marL="157466" marR="157466" horzOverflow="overflow">
                    <a:lnL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/>
                          <a:latin typeface="Consolas" pitchFamily="49" charset="0"/>
                        </a:rPr>
                        <a:t>Muffler</a:t>
                      </a:r>
                      <a:endParaRPr kumimoji="1" lang="bg-BG" sz="24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2">
                            <a:lumMod val="90000"/>
                          </a:schemeClr>
                        </a:solidFill>
                        <a:effectLst/>
                        <a:latin typeface="Consolas" pitchFamily="49" charset="0"/>
                      </a:endParaRPr>
                    </a:p>
                  </a:txBody>
                  <a:tcPr marL="157466" marR="157466" horzOverflow="overflow">
                    <a:lnL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692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/>
                          <a:latin typeface="Consolas" pitchFamily="49" charset="0"/>
                        </a:rPr>
                        <a:t>Müller</a:t>
                      </a:r>
                    </a:p>
                  </a:txBody>
                  <a:tcPr marL="157466" marR="157466" horzOverflow="overflow">
                    <a:lnL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/>
                          <a:latin typeface="Consolas" pitchFamily="49" charset="0"/>
                        </a:rPr>
                        <a:t>MX Systems</a:t>
                      </a:r>
                      <a:endParaRPr kumimoji="1" lang="bg-BG" sz="24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2">
                            <a:lumMod val="90000"/>
                          </a:schemeClr>
                        </a:solidFill>
                        <a:effectLst/>
                        <a:latin typeface="Consolas" pitchFamily="49" charset="0"/>
                      </a:endParaRPr>
                    </a:p>
                  </a:txBody>
                  <a:tcPr marL="157466" marR="157466" horzOverflow="overflow">
                    <a:lnL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/>
                          <a:latin typeface="Consolas" pitchFamily="49" charset="0"/>
                        </a:rPr>
                        <a:t>MX Systems</a:t>
                      </a:r>
                      <a:endParaRPr kumimoji="1" lang="bg-BG" sz="24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2">
                            <a:lumMod val="90000"/>
                          </a:schemeClr>
                        </a:solidFill>
                        <a:effectLst/>
                        <a:latin typeface="Consolas" pitchFamily="49" charset="0"/>
                      </a:endParaRPr>
                    </a:p>
                  </a:txBody>
                  <a:tcPr marL="157466" marR="157466" horzOverflow="overflow">
                    <a:lnL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5381639"/>
                  </a:ext>
                </a:extLst>
              </a:tr>
              <a:tr h="42692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/>
                          <a:latin typeface="Consolas" pitchFamily="49" charset="0"/>
                        </a:rPr>
                        <a:t>MySQL</a:t>
                      </a:r>
                    </a:p>
                  </a:txBody>
                  <a:tcPr marL="157466" marR="157466" horzOverflow="overflow">
                    <a:lnL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/>
                          <a:latin typeface="Consolas" pitchFamily="49" charset="0"/>
                        </a:rPr>
                        <a:t>MySQL</a:t>
                      </a:r>
                      <a:endParaRPr kumimoji="1" lang="bg-BG" sz="24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2">
                            <a:lumMod val="90000"/>
                          </a:schemeClr>
                        </a:solidFill>
                        <a:effectLst/>
                        <a:latin typeface="Consolas" pitchFamily="49" charset="0"/>
                      </a:endParaRPr>
                    </a:p>
                  </a:txBody>
                  <a:tcPr marL="157466" marR="157466" horzOverflow="overflow">
                    <a:lnL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/>
                          <a:latin typeface="Consolas" pitchFamily="49" charset="0"/>
                        </a:rPr>
                        <a:t>MySQL</a:t>
                      </a:r>
                      <a:endParaRPr kumimoji="1" lang="bg-BG" sz="24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2">
                            <a:lumMod val="90000"/>
                          </a:schemeClr>
                        </a:solidFill>
                        <a:effectLst/>
                        <a:latin typeface="Consolas" pitchFamily="49" charset="0"/>
                      </a:endParaRPr>
                    </a:p>
                  </a:txBody>
                  <a:tcPr marL="157466" marR="157466" horzOverflow="overflow">
                    <a:lnL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53030616"/>
                  </a:ext>
                </a:extLst>
              </a:tr>
            </a:tbl>
          </a:graphicData>
        </a:graphic>
      </p:graphicFrame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98155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190406" y="1286122"/>
            <a:ext cx="11804822" cy="5472878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en-US" sz="3500" b="1" noProof="1">
                <a:solidFill>
                  <a:schemeClr val="bg1"/>
                </a:solidFill>
                <a:cs typeface="Consolas" pitchFamily="49" charset="0"/>
              </a:rPr>
              <a:t>CHAR</a:t>
            </a:r>
            <a:r>
              <a:rPr lang="en-US" sz="3500" b="1" noProof="1">
                <a:solidFill>
                  <a:schemeClr val="tx2">
                    <a:lumMod val="75000"/>
                  </a:schemeClr>
                </a:solidFill>
                <a:cs typeface="Consolas" pitchFamily="49" charset="0"/>
              </a:rPr>
              <a:t> </a:t>
            </a:r>
            <a:r>
              <a:rPr lang="en-US" sz="3500" noProof="1"/>
              <a:t>[(M)] - </a:t>
            </a:r>
            <a:r>
              <a:rPr lang="en-US" sz="3500" dirty="0"/>
              <a:t>up to 255 characters 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sz="3200" dirty="0"/>
              <a:t>fixed-length character type (example CHAR(30))</a:t>
            </a:r>
            <a:endParaRPr lang="en-US" sz="3200" noProof="1"/>
          </a:p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en-US" sz="3500" b="1" noProof="1">
                <a:solidFill>
                  <a:schemeClr val="bg1"/>
                </a:solidFill>
                <a:cs typeface="Consolas" pitchFamily="49" charset="0"/>
              </a:rPr>
              <a:t>VARCHAR</a:t>
            </a:r>
            <a:r>
              <a:rPr lang="en-US" sz="3500" noProof="1">
                <a:cs typeface="Consolas" pitchFamily="49" charset="0"/>
              </a:rPr>
              <a:t>(M) - </a:t>
            </a:r>
            <a:r>
              <a:rPr lang="en-US" sz="3500" dirty="0"/>
              <a:t>up to 65 535. </a:t>
            </a:r>
            <a:r>
              <a:rPr lang="en-GB" sz="3500" dirty="0"/>
              <a:t>The effective maximum length is a subject to the maximum row size (65,535 bytes, which is shared among all columns) and the character set used</a:t>
            </a:r>
            <a:endParaRPr lang="en-US" sz="3500" dirty="0"/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sz="3200" noProof="1">
                <a:cs typeface="Consolas" pitchFamily="49" charset="0"/>
              </a:rPr>
              <a:t>Variable max size </a:t>
            </a:r>
          </a:p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en-US" sz="3500" b="1" noProof="1">
                <a:solidFill>
                  <a:schemeClr val="bg1"/>
                </a:solidFill>
                <a:cs typeface="Consolas" pitchFamily="49" charset="0"/>
              </a:rPr>
              <a:t>TEXT</a:t>
            </a:r>
            <a:r>
              <a:rPr lang="en-US" sz="3500" noProof="1"/>
              <a:t> - up to </a:t>
            </a:r>
            <a:r>
              <a:rPr lang="en-US" sz="3500" dirty="0"/>
              <a:t>65 535 characters</a:t>
            </a:r>
          </a:p>
          <a:p>
            <a:pPr lvl="1">
              <a:lnSpc>
                <a:spcPct val="100000"/>
              </a:lnSpc>
            </a:pPr>
            <a:r>
              <a:rPr lang="en-US" sz="3200" noProof="1"/>
              <a:t>TINYTEXT, MEDIUMTEXT, LONGTEXT</a:t>
            </a:r>
          </a:p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en-US" sz="3500" b="1" noProof="1">
                <a:solidFill>
                  <a:schemeClr val="bg1"/>
                </a:solidFill>
                <a:cs typeface="Consolas" pitchFamily="49" charset="0"/>
              </a:rPr>
              <a:t>BLOB</a:t>
            </a:r>
            <a:r>
              <a:rPr lang="en-US" sz="3500" b="1" noProof="1">
                <a:solidFill>
                  <a:schemeClr val="tx2">
                    <a:lumMod val="75000"/>
                  </a:schemeClr>
                </a:solidFill>
                <a:cs typeface="Consolas" pitchFamily="49" charset="0"/>
              </a:rPr>
              <a:t> </a:t>
            </a:r>
            <a:r>
              <a:rPr lang="en-US" sz="3500" noProof="1">
                <a:solidFill>
                  <a:schemeClr val="tx2">
                    <a:lumMod val="75000"/>
                  </a:schemeClr>
                </a:solidFill>
                <a:cs typeface="Consolas" pitchFamily="49" charset="0"/>
              </a:rPr>
              <a:t>-</a:t>
            </a:r>
            <a:r>
              <a:rPr lang="en-US" sz="3500" b="1" noProof="1">
                <a:solidFill>
                  <a:schemeClr val="tx2">
                    <a:lumMod val="75000"/>
                  </a:schemeClr>
                </a:solidFill>
                <a:cs typeface="Consolas" pitchFamily="49" charset="0"/>
              </a:rPr>
              <a:t> </a:t>
            </a:r>
            <a:r>
              <a:rPr lang="en-US" sz="3500" b="1" dirty="0">
                <a:solidFill>
                  <a:schemeClr val="bg1"/>
                </a:solidFill>
              </a:rPr>
              <a:t>B</a:t>
            </a:r>
            <a:r>
              <a:rPr lang="en-US" sz="3500" dirty="0"/>
              <a:t>inary </a:t>
            </a:r>
            <a:r>
              <a:rPr lang="en-US" sz="3500" b="1" dirty="0">
                <a:solidFill>
                  <a:schemeClr val="bg1"/>
                </a:solidFill>
              </a:rPr>
              <a:t>L</a:t>
            </a:r>
            <a:r>
              <a:rPr lang="en-US" sz="3500" dirty="0"/>
              <a:t>arge </a:t>
            </a:r>
            <a:r>
              <a:rPr lang="en-US" sz="3500" b="1" dirty="0">
                <a:solidFill>
                  <a:schemeClr val="bg1"/>
                </a:solidFill>
              </a:rPr>
              <a:t>Ob</a:t>
            </a:r>
            <a:r>
              <a:rPr lang="en-US" sz="3500" dirty="0"/>
              <a:t>ject</a:t>
            </a:r>
            <a:r>
              <a:rPr lang="en-US" sz="3500" noProof="1"/>
              <a:t> [(M)] - </a:t>
            </a:r>
            <a:r>
              <a:rPr lang="en-US" sz="3500" dirty="0"/>
              <a:t>65 535 (2</a:t>
            </a:r>
            <a:r>
              <a:rPr lang="en-US" sz="3500" baseline="30000" dirty="0"/>
              <a:t>16</a:t>
            </a:r>
            <a:r>
              <a:rPr lang="en-US" sz="3500" dirty="0"/>
              <a:t> - 1) characters</a:t>
            </a:r>
          </a:p>
          <a:p>
            <a:pPr lvl="1">
              <a:lnSpc>
                <a:spcPct val="100000"/>
              </a:lnSpc>
            </a:pPr>
            <a:r>
              <a:rPr lang="en-US" sz="3200" noProof="1"/>
              <a:t>TINYBLOB, MEDIUMBLOB, LONGBLOB</a:t>
            </a:r>
          </a:p>
          <a:p>
            <a:pPr lvl="1">
              <a:lnSpc>
                <a:spcPct val="100000"/>
              </a:lnSpc>
            </a:pPr>
            <a:endParaRPr lang="en-US" sz="2400" noProof="1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 Types (2) </a:t>
            </a: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93038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192001" y="1151122"/>
            <a:ext cx="11804822" cy="535587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en-US" sz="3400" noProof="1"/>
              <a:t>Storing data in CHAR and VARCHAR examples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 vs VARCHAR</a:t>
            </a: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38</a:t>
            </a:fld>
            <a:endParaRPr lang="en-US" noProof="0" dirty="0"/>
          </a:p>
        </p:txBody>
      </p:sp>
      <p:graphicFrame>
        <p:nvGraphicFramePr>
          <p:cNvPr id="5" name="Таблица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3954746"/>
              </p:ext>
            </p:extLst>
          </p:nvPr>
        </p:nvGraphicFramePr>
        <p:xfrm>
          <a:off x="516000" y="2259000"/>
          <a:ext cx="11025001" cy="269691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01141">
                  <a:extLst>
                    <a:ext uri="{9D8B030D-6E8A-4147-A177-3AD203B41FA5}">
                      <a16:colId xmlns:a16="http://schemas.microsoft.com/office/drawing/2014/main" val="906903115"/>
                    </a:ext>
                  </a:extLst>
                </a:gridCol>
                <a:gridCol w="1590306">
                  <a:extLst>
                    <a:ext uri="{9D8B030D-6E8A-4147-A177-3AD203B41FA5}">
                      <a16:colId xmlns:a16="http://schemas.microsoft.com/office/drawing/2014/main" val="1015992637"/>
                    </a:ext>
                  </a:extLst>
                </a:gridCol>
                <a:gridCol w="2618408">
                  <a:extLst>
                    <a:ext uri="{9D8B030D-6E8A-4147-A177-3AD203B41FA5}">
                      <a16:colId xmlns:a16="http://schemas.microsoft.com/office/drawing/2014/main" val="467650949"/>
                    </a:ext>
                  </a:extLst>
                </a:gridCol>
                <a:gridCol w="2555606">
                  <a:extLst>
                    <a:ext uri="{9D8B030D-6E8A-4147-A177-3AD203B41FA5}">
                      <a16:colId xmlns:a16="http://schemas.microsoft.com/office/drawing/2014/main" val="4273302024"/>
                    </a:ext>
                  </a:extLst>
                </a:gridCol>
                <a:gridCol w="2659540">
                  <a:extLst>
                    <a:ext uri="{9D8B030D-6E8A-4147-A177-3AD203B41FA5}">
                      <a16:colId xmlns:a16="http://schemas.microsoft.com/office/drawing/2014/main" val="493704910"/>
                    </a:ext>
                  </a:extLst>
                </a:gridCol>
              </a:tblGrid>
              <a:tr h="53938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Value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CHAR(4)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Storage</a:t>
                      </a:r>
                      <a:r>
                        <a:rPr lang="en-US" baseline="0" dirty="0"/>
                        <a:t> Required</a:t>
                      </a:r>
                      <a:endParaRPr lang="en-US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VARCHAR(4)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21843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Storage</a:t>
                      </a:r>
                      <a:r>
                        <a:rPr lang="en-US" baseline="0" dirty="0"/>
                        <a:t> Required</a:t>
                      </a:r>
                      <a:endParaRPr lang="en-US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8044447"/>
                  </a:ext>
                </a:extLst>
              </a:tr>
              <a:tr h="53938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''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'    '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 bytes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''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 bytes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9010813"/>
                  </a:ext>
                </a:extLst>
              </a:tr>
              <a:tr h="53938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'ab'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121843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'ab  '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121843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4 bytes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'ab'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121843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3 bytes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2735009"/>
                  </a:ext>
                </a:extLst>
              </a:tr>
              <a:tr h="539383">
                <a:tc>
                  <a:txBody>
                    <a:bodyPr/>
                    <a:lstStyle/>
                    <a:p>
                      <a:pPr marL="0" marR="0" indent="0" algn="ctr" defTabSz="121843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'</a:t>
                      </a:r>
                      <a:r>
                        <a:rPr lang="en-US" dirty="0" err="1"/>
                        <a:t>abcd</a:t>
                      </a:r>
                      <a:r>
                        <a:rPr lang="en-US" dirty="0"/>
                        <a:t>'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121843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'</a:t>
                      </a:r>
                      <a:r>
                        <a:rPr lang="en-US" dirty="0" err="1"/>
                        <a:t>abcd</a:t>
                      </a:r>
                      <a:r>
                        <a:rPr lang="en-US" dirty="0"/>
                        <a:t>'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121843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4 bytes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121843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'</a:t>
                      </a:r>
                      <a:r>
                        <a:rPr lang="en-US" dirty="0" err="1"/>
                        <a:t>abcd</a:t>
                      </a:r>
                      <a:r>
                        <a:rPr lang="en-US" dirty="0"/>
                        <a:t>'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121843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5 bytes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4460748"/>
                  </a:ext>
                </a:extLst>
              </a:tr>
              <a:tr h="539383">
                <a:tc>
                  <a:txBody>
                    <a:bodyPr/>
                    <a:lstStyle/>
                    <a:p>
                      <a:pPr marL="0" marR="0" indent="0" algn="ctr" defTabSz="121843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'</a:t>
                      </a:r>
                      <a:r>
                        <a:rPr lang="en-US" dirty="0" err="1"/>
                        <a:t>abcdefgh</a:t>
                      </a:r>
                      <a:r>
                        <a:rPr lang="en-US" dirty="0"/>
                        <a:t>'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121843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'</a:t>
                      </a:r>
                      <a:r>
                        <a:rPr lang="en-US" dirty="0" err="1"/>
                        <a:t>abcd</a:t>
                      </a:r>
                      <a:r>
                        <a:rPr lang="en-US" dirty="0"/>
                        <a:t>'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121843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4 bytes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121843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'</a:t>
                      </a:r>
                      <a:r>
                        <a:rPr lang="en-US" dirty="0" err="1"/>
                        <a:t>abcd</a:t>
                      </a:r>
                      <a:r>
                        <a:rPr lang="en-US" dirty="0"/>
                        <a:t>'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121843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5 bytes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14707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51602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174960" y="1151122"/>
            <a:ext cx="11804822" cy="326847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en-US" sz="3400" b="1" noProof="1">
                <a:solidFill>
                  <a:schemeClr val="bg1"/>
                </a:solidFill>
              </a:rPr>
              <a:t>DATE</a:t>
            </a:r>
            <a:r>
              <a:rPr lang="en-US" sz="3400" b="1" noProof="1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400" noProof="1"/>
              <a:t>-</a:t>
            </a:r>
            <a:r>
              <a:rPr lang="en-US" sz="3400" b="1" noProof="1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400" dirty="0"/>
              <a:t>for values with a date part but </a:t>
            </a:r>
            <a:r>
              <a:rPr lang="en-US" sz="3400" b="1" dirty="0">
                <a:solidFill>
                  <a:schemeClr val="bg1"/>
                </a:solidFill>
              </a:rPr>
              <a:t>no time part</a:t>
            </a:r>
          </a:p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en-US" sz="3400" b="1" noProof="1">
                <a:solidFill>
                  <a:schemeClr val="bg1"/>
                </a:solidFill>
                <a:cs typeface="Consolas" pitchFamily="49" charset="0"/>
              </a:rPr>
              <a:t>TIME</a:t>
            </a:r>
            <a:r>
              <a:rPr lang="en-US" sz="3400" b="1" noProof="1">
                <a:solidFill>
                  <a:schemeClr val="tx2">
                    <a:lumMod val="75000"/>
                  </a:schemeClr>
                </a:solidFill>
                <a:cs typeface="Consolas" pitchFamily="49" charset="0"/>
              </a:rPr>
              <a:t> </a:t>
            </a:r>
            <a:r>
              <a:rPr lang="en-US" sz="3400" noProof="1">
                <a:cs typeface="Consolas" pitchFamily="49" charset="0"/>
              </a:rPr>
              <a:t>-</a:t>
            </a:r>
            <a:r>
              <a:rPr lang="en-US" sz="3400" b="1" noProof="1">
                <a:cs typeface="Consolas" pitchFamily="49" charset="0"/>
              </a:rPr>
              <a:t> </a:t>
            </a:r>
            <a:r>
              <a:rPr lang="en-US" sz="3400" noProof="1">
                <a:cs typeface="Consolas" pitchFamily="49" charset="0"/>
              </a:rPr>
              <a:t>for values with time but </a:t>
            </a:r>
            <a:r>
              <a:rPr lang="en-US" sz="3400" b="1" noProof="1">
                <a:solidFill>
                  <a:schemeClr val="bg1"/>
                </a:solidFill>
                <a:cs typeface="Consolas" pitchFamily="49" charset="0"/>
              </a:rPr>
              <a:t>no date part</a:t>
            </a:r>
            <a:endParaRPr lang="en-US" sz="3400" b="1" noProof="1">
              <a:solidFill>
                <a:schemeClr val="bg1"/>
              </a:solidFill>
              <a:ea typeface="+mj-ea"/>
              <a:cs typeface="+mj-cs"/>
            </a:endParaRPr>
          </a:p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en-US" sz="3400" b="1" noProof="1">
                <a:solidFill>
                  <a:schemeClr val="bg1"/>
                </a:solidFill>
              </a:rPr>
              <a:t>DATETIME</a:t>
            </a:r>
            <a:r>
              <a:rPr lang="en-US" sz="3400" b="1" noProof="1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400" noProof="1"/>
              <a:t>-</a:t>
            </a:r>
            <a:r>
              <a:rPr lang="en-US" sz="3400" b="1" noProof="1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400" dirty="0"/>
              <a:t>values that contain both date </a:t>
            </a:r>
            <a:r>
              <a:rPr lang="en-US" sz="3400" b="1" dirty="0">
                <a:solidFill>
                  <a:schemeClr val="bg1"/>
                </a:solidFill>
              </a:rPr>
              <a:t>and</a:t>
            </a:r>
            <a:r>
              <a:rPr lang="en-US" sz="3400" dirty="0"/>
              <a:t> time parts</a:t>
            </a:r>
          </a:p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en-US" sz="3400" b="1" noProof="1">
                <a:solidFill>
                  <a:schemeClr val="bg1"/>
                </a:solidFill>
              </a:rPr>
              <a:t>TIMESTAMP</a:t>
            </a:r>
            <a:r>
              <a:rPr lang="en-US" sz="3400" b="1" noProof="1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400" noProof="1"/>
              <a:t>-</a:t>
            </a:r>
            <a:r>
              <a:rPr lang="en-US" sz="3400" noProof="1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400" dirty="0"/>
              <a:t>both date </a:t>
            </a:r>
            <a:r>
              <a:rPr lang="en-US" sz="3400" b="1" dirty="0">
                <a:solidFill>
                  <a:schemeClr val="bg1"/>
                </a:solidFill>
              </a:rPr>
              <a:t>and</a:t>
            </a:r>
            <a:r>
              <a:rPr lang="en-US" sz="3400" dirty="0"/>
              <a:t> time parts</a:t>
            </a:r>
            <a:endParaRPr lang="en-US" sz="3400" noProof="1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Date Types (1) </a:t>
            </a:r>
          </a:p>
        </p:txBody>
      </p:sp>
      <p:graphicFrame>
        <p:nvGraphicFramePr>
          <p:cNvPr id="6" name="Group 4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39177646"/>
              </p:ext>
            </p:extLst>
          </p:nvPr>
        </p:nvGraphicFramePr>
        <p:xfrm>
          <a:off x="712800" y="4059000"/>
          <a:ext cx="6553200" cy="2362200"/>
        </p:xfrm>
        <a:graphic>
          <a:graphicData uri="http://schemas.openxmlformats.org/drawingml/2006/table">
            <a:tbl>
              <a:tblPr/>
              <a:tblGrid>
                <a:gridCol w="3124200">
                  <a:extLst>
                    <a:ext uri="{9D8B030D-6E8A-4147-A177-3AD203B41FA5}">
                      <a16:colId xmlns:a16="http://schemas.microsoft.com/office/drawing/2014/main" val="1048347342"/>
                    </a:ext>
                  </a:extLst>
                </a:gridCol>
                <a:gridCol w="3429000">
                  <a:extLst>
                    <a:ext uri="{9D8B030D-6E8A-4147-A177-3AD203B41FA5}">
                      <a16:colId xmlns:a16="http://schemas.microsoft.com/office/drawing/2014/main" val="1239204646"/>
                    </a:ext>
                  </a:extLst>
                </a:gridCol>
              </a:tblGrid>
              <a:tr h="4468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Column name</a:t>
                      </a:r>
                    </a:p>
                  </a:txBody>
                  <a:tcPr marL="157466" marR="157466" horzOverflow="overflow">
                    <a:lnL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BEF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Column Type</a:t>
                      </a:r>
                      <a:endParaRPr kumimoji="1" lang="bg-BG" sz="24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157466" marR="157466" horzOverflow="overflow">
                    <a:lnL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BEF">
                        <a:alpha val="4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979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kern="1200" cap="none" normalizeH="0" baseline="0" noProof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itchFamily="49" charset="0"/>
                          <a:ea typeface="+mn-ea"/>
                          <a:cs typeface="+mn-cs"/>
                        </a:rPr>
                        <a:t>birthdate</a:t>
                      </a:r>
                    </a:p>
                  </a:txBody>
                  <a:tcPr marL="157466" marR="157466" horzOverflow="overflow">
                    <a:lnL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kern="1200" cap="none" normalizeH="0" baseline="0" noProof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itchFamily="49" charset="0"/>
                          <a:ea typeface="+mn-ea"/>
                          <a:cs typeface="+mn-cs"/>
                        </a:rPr>
                        <a:t>DATE</a:t>
                      </a:r>
                      <a:endParaRPr kumimoji="1" lang="bg-BG" sz="2400" b="1" i="0" u="none" strike="noStrike" kern="1200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itchFamily="49" charset="0"/>
                        <a:ea typeface="+mn-ea"/>
                        <a:cs typeface="+mn-cs"/>
                      </a:endParaRPr>
                    </a:p>
                  </a:txBody>
                  <a:tcPr marL="157466" marR="157466" horzOverflow="overflow">
                    <a:lnL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34604"/>
                  </a:ext>
                </a:extLst>
              </a:tr>
              <a:tr h="48275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itchFamily="49" charset="0"/>
                        </a:rPr>
                        <a:t>last_time_online</a:t>
                      </a:r>
                    </a:p>
                  </a:txBody>
                  <a:tcPr marL="157466" marR="157466" horzOverflow="overflow">
                    <a:lnL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itchFamily="49" charset="0"/>
                        </a:rPr>
                        <a:t>TIMESTAMP</a:t>
                      </a:r>
                      <a:endParaRPr kumimoji="1" lang="bg-BG" sz="24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itchFamily="49" charset="0"/>
                      </a:endParaRPr>
                    </a:p>
                  </a:txBody>
                  <a:tcPr marL="157466" marR="157466" horzOverflow="overflow">
                    <a:lnL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275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itchFamily="49" charset="0"/>
                        </a:rPr>
                        <a:t>start_at</a:t>
                      </a:r>
                    </a:p>
                  </a:txBody>
                  <a:tcPr marL="157466" marR="157466" horzOverflow="overflow">
                    <a:lnL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itchFamily="49" charset="0"/>
                        </a:rPr>
                        <a:t>TIME</a:t>
                      </a:r>
                      <a:endParaRPr kumimoji="1" lang="bg-BG" sz="24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itchFamily="49" charset="0"/>
                      </a:endParaRPr>
                    </a:p>
                  </a:txBody>
                  <a:tcPr marL="157466" marR="157466" horzOverflow="overflow">
                    <a:lnL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5381639"/>
                  </a:ext>
                </a:extLst>
              </a:tr>
              <a:tr h="51095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itchFamily="49" charset="0"/>
                        </a:rPr>
                        <a:t>deleted_on</a:t>
                      </a:r>
                    </a:p>
                  </a:txBody>
                  <a:tcPr marL="157466" marR="157466" horzOverflow="overflow">
                    <a:lnL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itchFamily="49" charset="0"/>
                        </a:rPr>
                        <a:t>DATETIME</a:t>
                      </a:r>
                      <a:endParaRPr kumimoji="1" lang="bg-BG" sz="24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itchFamily="49" charset="0"/>
                      </a:endParaRPr>
                    </a:p>
                  </a:txBody>
                  <a:tcPr marL="157466" marR="157466" horzOverflow="overflow">
                    <a:lnL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1852843"/>
                  </a:ext>
                </a:extLst>
              </a:tr>
            </a:tbl>
          </a:graphicData>
        </a:graphic>
      </p:graphicFrame>
      <p:sp>
        <p:nvSpPr>
          <p:cNvPr id="8" name="AutoShape 5"/>
          <p:cNvSpPr>
            <a:spLocks noChangeArrowheads="1"/>
          </p:cNvSpPr>
          <p:nvPr/>
        </p:nvSpPr>
        <p:spPr bwMode="auto">
          <a:xfrm>
            <a:off x="8013151" y="3182700"/>
            <a:ext cx="3228989" cy="1752600"/>
          </a:xfrm>
          <a:prstGeom prst="wedgeRoundRectCallout">
            <a:avLst>
              <a:gd name="adj1" fmla="val -28684"/>
              <a:gd name="adj2" fmla="val -47537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DATETIME and TIMESTAMP have different time ranges</a:t>
            </a:r>
            <a:endParaRPr lang="bg-BG" sz="24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55617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192001" y="1151122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8800" b="1" u="sng" dirty="0">
                <a:solidFill>
                  <a:schemeClr val="bg1"/>
                </a:solidFill>
              </a:rPr>
              <a:t>sli.do</a:t>
            </a:r>
            <a:br>
              <a:rPr lang="en-US" sz="6000" b="1" dirty="0"/>
            </a:br>
            <a:r>
              <a:rPr lang="en-US" sz="11500" b="1" noProof="1"/>
              <a:t>#java</a:t>
            </a:r>
            <a:r>
              <a:rPr lang="bg-BG" sz="11500" b="1" noProof="1"/>
              <a:t>-</a:t>
            </a:r>
            <a:r>
              <a:rPr lang="en-US" sz="11500" b="1" noProof="1"/>
              <a:t>db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Have a Question?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21829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192002" y="1151122"/>
            <a:ext cx="11542799" cy="380187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400" noProof="1"/>
              <a:t>MySQL retrieves values for a given date type in a </a:t>
            </a:r>
            <a:r>
              <a:rPr lang="en-US" sz="3400" b="1" noProof="1">
                <a:solidFill>
                  <a:schemeClr val="bg1"/>
                </a:solidFill>
              </a:rPr>
              <a:t>standard output format</a:t>
            </a:r>
          </a:p>
          <a:p>
            <a:pPr lvl="1">
              <a:lnSpc>
                <a:spcPct val="100000"/>
              </a:lnSpc>
            </a:pPr>
            <a:r>
              <a:rPr lang="en-US" sz="3200" noProof="1"/>
              <a:t>E.g. as a string in either 'YYYY-MM-DD' or 'YY-MM-DD'	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Date Types (2) </a:t>
            </a:r>
          </a:p>
        </p:txBody>
      </p:sp>
      <p:graphicFrame>
        <p:nvGraphicFramePr>
          <p:cNvPr id="7" name="Group 4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97976809"/>
              </p:ext>
            </p:extLst>
          </p:nvPr>
        </p:nvGraphicFramePr>
        <p:xfrm>
          <a:off x="3036000" y="3294000"/>
          <a:ext cx="6172200" cy="2633472"/>
        </p:xfrm>
        <a:graphic>
          <a:graphicData uri="http://schemas.openxmlformats.org/drawingml/2006/table">
            <a:tbl>
              <a:tblPr/>
              <a:tblGrid>
                <a:gridCol w="1904999">
                  <a:extLst>
                    <a:ext uri="{9D8B030D-6E8A-4147-A177-3AD203B41FA5}">
                      <a16:colId xmlns:a16="http://schemas.microsoft.com/office/drawing/2014/main" val="1048347342"/>
                    </a:ext>
                  </a:extLst>
                </a:gridCol>
                <a:gridCol w="4267201">
                  <a:extLst>
                    <a:ext uri="{9D8B030D-6E8A-4147-A177-3AD203B41FA5}">
                      <a16:colId xmlns:a16="http://schemas.microsoft.com/office/drawing/2014/main" val="1239204646"/>
                    </a:ext>
                  </a:extLst>
                </a:gridCol>
              </a:tblGrid>
              <a:tr h="30522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Data Type</a:t>
                      </a:r>
                    </a:p>
                  </a:txBody>
                  <a:tcPr marL="157466" marR="157466" horzOverflow="overflow">
                    <a:lnL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BEF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Column Type</a:t>
                      </a:r>
                      <a:endParaRPr kumimoji="1" lang="bg-BG" sz="24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157466" marR="157466" horzOverflow="overflow">
                    <a:lnL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BEF">
                        <a:alpha val="4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808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kern="1200" cap="none" normalizeH="0" baseline="0" noProof="1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/>
                          <a:latin typeface="Consolas" pitchFamily="49" charset="0"/>
                          <a:ea typeface="+mn-ea"/>
                          <a:cs typeface="+mn-cs"/>
                        </a:rPr>
                        <a:t>DATE</a:t>
                      </a:r>
                    </a:p>
                  </a:txBody>
                  <a:tcPr marL="157466" marR="157466" horzOverflow="overflow">
                    <a:lnL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kern="1200" cap="none" normalizeH="0" baseline="0" noProof="1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/>
                          <a:latin typeface="Consolas" pitchFamily="49" charset="0"/>
                          <a:ea typeface="+mn-ea"/>
                          <a:cs typeface="+mn-cs"/>
                        </a:rPr>
                        <a:t>'0000-00-00'</a:t>
                      </a:r>
                      <a:endParaRPr kumimoji="1" lang="bg-BG" sz="2400" b="1" i="0" u="none" strike="noStrike" kern="1200" cap="none" normalizeH="0" baseline="0" noProof="1">
                        <a:ln>
                          <a:noFill/>
                        </a:ln>
                        <a:solidFill>
                          <a:schemeClr val="tx2">
                            <a:lumMod val="90000"/>
                          </a:schemeClr>
                        </a:solidFill>
                        <a:effectLst/>
                        <a:latin typeface="Consolas" pitchFamily="49" charset="0"/>
                        <a:ea typeface="+mn-ea"/>
                        <a:cs typeface="+mn-cs"/>
                      </a:endParaRPr>
                    </a:p>
                  </a:txBody>
                  <a:tcPr marL="157466" marR="157466" horzOverflow="overflow">
                    <a:lnL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34604"/>
                  </a:ext>
                </a:extLst>
              </a:tr>
              <a:tr h="40808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/>
                          <a:latin typeface="Consolas" pitchFamily="49" charset="0"/>
                        </a:rPr>
                        <a:t>TIME</a:t>
                      </a:r>
                    </a:p>
                  </a:txBody>
                  <a:tcPr marL="157466" marR="157466" horzOverflow="overflow">
                    <a:lnL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/>
                          <a:latin typeface="Consolas" pitchFamily="49" charset="0"/>
                        </a:rPr>
                        <a:t>'00:00:00'</a:t>
                      </a:r>
                      <a:endParaRPr kumimoji="1" lang="bg-BG" sz="24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2">
                            <a:lumMod val="90000"/>
                          </a:schemeClr>
                        </a:solidFill>
                        <a:effectLst/>
                        <a:latin typeface="Consolas" pitchFamily="49" charset="0"/>
                      </a:endParaRPr>
                    </a:p>
                  </a:txBody>
                  <a:tcPr marL="157466" marR="157466" horzOverflow="overflow">
                    <a:lnL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808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/>
                          <a:latin typeface="Consolas" pitchFamily="49" charset="0"/>
                        </a:rPr>
                        <a:t>DATETIME</a:t>
                      </a:r>
                    </a:p>
                  </a:txBody>
                  <a:tcPr marL="157466" marR="157466" horzOverflow="overflow">
                    <a:lnL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/>
                          <a:latin typeface="Consolas" pitchFamily="49" charset="0"/>
                        </a:rPr>
                        <a:t>'0000-00-00 00:00:00'</a:t>
                      </a:r>
                      <a:endParaRPr kumimoji="1" lang="bg-BG" sz="24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2">
                            <a:lumMod val="90000"/>
                          </a:schemeClr>
                        </a:solidFill>
                        <a:effectLst/>
                        <a:latin typeface="Consolas" pitchFamily="49" charset="0"/>
                      </a:endParaRPr>
                    </a:p>
                  </a:txBody>
                  <a:tcPr marL="157466" marR="157466" horzOverflow="overflow">
                    <a:lnL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5381639"/>
                  </a:ext>
                </a:extLst>
              </a:tr>
              <a:tr h="40808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/>
                          <a:latin typeface="Consolas" pitchFamily="49" charset="0"/>
                        </a:rPr>
                        <a:t>TIMESTAMP</a:t>
                      </a:r>
                    </a:p>
                  </a:txBody>
                  <a:tcPr marL="157466" marR="157466" horzOverflow="overflow">
                    <a:lnL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bg-BG" sz="24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/>
                          <a:latin typeface="Consolas" pitchFamily="49" charset="0"/>
                        </a:rPr>
                        <a:t>'0000-00-00 00:00:00'</a:t>
                      </a:r>
                    </a:p>
                  </a:txBody>
                  <a:tcPr marL="157466" marR="157466" horzOverflow="overflow">
                    <a:lnL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1906867"/>
                  </a:ext>
                </a:extLst>
              </a:tr>
              <a:tr h="40808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/>
                          <a:latin typeface="Consolas" pitchFamily="49" charset="0"/>
                        </a:rPr>
                        <a:t>YEAR</a:t>
                      </a:r>
                    </a:p>
                  </a:txBody>
                  <a:tcPr marL="157466" marR="157466" horzOverflow="overflow">
                    <a:lnL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/>
                          <a:latin typeface="Consolas" pitchFamily="49" charset="0"/>
                        </a:rPr>
                        <a:t>0000</a:t>
                      </a:r>
                      <a:endParaRPr kumimoji="1" lang="bg-BG" sz="24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2">
                            <a:lumMod val="90000"/>
                          </a:schemeClr>
                        </a:solidFill>
                        <a:effectLst/>
                        <a:latin typeface="Consolas" pitchFamily="49" charset="0"/>
                      </a:endParaRPr>
                    </a:p>
                  </a:txBody>
                  <a:tcPr marL="157466" marR="157466" horzOverflow="overflow">
                    <a:lnL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8298770"/>
                  </a:ext>
                </a:extLst>
              </a:tr>
            </a:tbl>
          </a:graphicData>
        </a:graphic>
      </p:graphicFrame>
      <p:sp>
        <p:nvSpPr>
          <p:cNvPr id="6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40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09802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4894663" y="1551642"/>
            <a:ext cx="2347258" cy="1980773"/>
            <a:chOff x="4189412" y="1981200"/>
            <a:chExt cx="3124200" cy="2636408"/>
          </a:xfrm>
        </p:grpSpPr>
        <p:pic>
          <p:nvPicPr>
            <p:cNvPr id="10" name="Picture 2" descr="http://theappslab.com/wp-content/uploads/2009/12/Free-Database-Add-icon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4875212" y="1981200"/>
              <a:ext cx="2438400" cy="2438400"/>
            </a:xfrm>
            <a:prstGeom prst="rect">
              <a:avLst/>
            </a:prstGeom>
            <a:noFill/>
          </p:spPr>
        </p:pic>
        <p:pic>
          <p:nvPicPr>
            <p:cNvPr id="11" name="Picture 4" descr="http://www.artistsvalley.com/images/icons/Database%20Application%20Icons/Table%20Entry%20Sort%20Ascending/256x256/Table%20Entry%20Sort%20Ascending.jp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189412" y="2995934"/>
              <a:ext cx="1621674" cy="1621674"/>
            </a:xfrm>
            <a:prstGeom prst="roundRect">
              <a:avLst>
                <a:gd name="adj" fmla="val 6550"/>
              </a:avLst>
            </a:prstGeom>
            <a:noFill/>
          </p:spPr>
        </p:pic>
      </p:grpSp>
      <p:sp>
        <p:nvSpPr>
          <p:cNvPr id="3" name="Title 2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GB"/>
              <a:t>Database Modeling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9758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191942" y="1196124"/>
            <a:ext cx="11928502" cy="5472875"/>
          </a:xfrm>
        </p:spPr>
        <p:txBody>
          <a:bodyPr>
            <a:normAutofit/>
          </a:bodyPr>
          <a:lstStyle/>
          <a:p>
            <a:pPr>
              <a:spcBef>
                <a:spcPct val="45000"/>
              </a:spcBef>
            </a:pPr>
            <a:r>
              <a:rPr lang="en-US" dirty="0"/>
              <a:t>We will </a:t>
            </a:r>
            <a:r>
              <a:rPr lang="en-US" b="1" dirty="0">
                <a:solidFill>
                  <a:schemeClr val="bg1"/>
                </a:solidFill>
              </a:rPr>
              <a:t>manage</a:t>
            </a:r>
            <a:r>
              <a:rPr lang="en-US" dirty="0"/>
              <a:t> databases with </a:t>
            </a:r>
            <a:r>
              <a:rPr lang="en-US" b="1" dirty="0">
                <a:solidFill>
                  <a:schemeClr val="bg1"/>
                </a:solidFill>
              </a:rPr>
              <a:t>MySQL Workbench</a:t>
            </a:r>
          </a:p>
          <a:p>
            <a:pPr>
              <a:spcBef>
                <a:spcPct val="45000"/>
              </a:spcBef>
            </a:pPr>
            <a:r>
              <a:rPr lang="en-US" dirty="0"/>
              <a:t>Enables us</a:t>
            </a:r>
            <a:r>
              <a:rPr lang="bg-BG" dirty="0"/>
              <a:t>:</a:t>
            </a:r>
          </a:p>
          <a:p>
            <a:pPr lvl="1"/>
            <a:r>
              <a:rPr lang="en-US" dirty="0"/>
              <a:t>To </a:t>
            </a:r>
            <a:r>
              <a:rPr lang="en-US" b="1" dirty="0">
                <a:solidFill>
                  <a:schemeClr val="bg1"/>
                </a:solidFill>
              </a:rPr>
              <a:t>create</a:t>
            </a:r>
            <a:r>
              <a:rPr lang="en-US" dirty="0"/>
              <a:t> a new database</a:t>
            </a:r>
            <a:endParaRPr lang="bg-BG" dirty="0"/>
          </a:p>
          <a:p>
            <a:pPr lvl="1"/>
            <a:r>
              <a:rPr lang="en-US" dirty="0"/>
              <a:t>To create </a:t>
            </a:r>
            <a:r>
              <a:rPr lang="en-US" b="1" dirty="0">
                <a:solidFill>
                  <a:schemeClr val="bg1"/>
                </a:solidFill>
              </a:rPr>
              <a:t>objects in the database</a:t>
            </a:r>
            <a:r>
              <a:rPr lang="bg-BG" b="1" dirty="0">
                <a:solidFill>
                  <a:schemeClr val="bg1"/>
                </a:solidFill>
              </a:rPr>
              <a:t> </a:t>
            </a:r>
            <a:r>
              <a:rPr lang="bg-BG" dirty="0"/>
              <a:t>(</a:t>
            </a:r>
            <a:r>
              <a:rPr lang="en-US" dirty="0"/>
              <a:t>tables</a:t>
            </a:r>
            <a:r>
              <a:rPr lang="bg-BG" dirty="0"/>
              <a:t>, </a:t>
            </a:r>
            <a:r>
              <a:rPr lang="en-US" dirty="0"/>
              <a:t>stored procedures</a:t>
            </a:r>
            <a:r>
              <a:rPr lang="bg-BG" dirty="0"/>
              <a:t>, </a:t>
            </a:r>
            <a:r>
              <a:rPr lang="en-US" dirty="0"/>
              <a:t>relationships and others</a:t>
            </a:r>
            <a:r>
              <a:rPr lang="bg-BG" dirty="0"/>
              <a:t>)</a:t>
            </a:r>
          </a:p>
          <a:p>
            <a:pPr lvl="1"/>
            <a:r>
              <a:rPr lang="en-US" dirty="0"/>
              <a:t>To </a:t>
            </a:r>
            <a:r>
              <a:rPr lang="en-US" b="1" dirty="0">
                <a:solidFill>
                  <a:schemeClr val="bg1"/>
                </a:solidFill>
              </a:rPr>
              <a:t>change</a:t>
            </a:r>
            <a:r>
              <a:rPr lang="en-US" dirty="0"/>
              <a:t> the properties of objects</a:t>
            </a:r>
            <a:endParaRPr lang="bg-BG" dirty="0"/>
          </a:p>
          <a:p>
            <a:pPr lvl="1"/>
            <a:r>
              <a:rPr lang="en-US" dirty="0"/>
              <a:t>To </a:t>
            </a:r>
            <a:r>
              <a:rPr lang="en-US" b="1" dirty="0">
                <a:solidFill>
                  <a:schemeClr val="bg1"/>
                </a:solidFill>
              </a:rPr>
              <a:t>enter records </a:t>
            </a:r>
            <a:r>
              <a:rPr lang="en-US" dirty="0"/>
              <a:t>into the tables</a:t>
            </a:r>
            <a:endParaRPr lang="bg-B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with</a:t>
            </a:r>
            <a:r>
              <a:rPr lang="bg-BG" dirty="0"/>
              <a:t> </a:t>
            </a:r>
            <a:r>
              <a:rPr lang="en-US" dirty="0"/>
              <a:t>IDEs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6000" y="4239000"/>
            <a:ext cx="2068240" cy="2068240"/>
          </a:xfrm>
          <a:prstGeom prst="rect">
            <a:avLst/>
          </a:prstGeom>
        </p:spPr>
      </p:pic>
      <p:sp>
        <p:nvSpPr>
          <p:cNvPr id="6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42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21357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191941" y="1196125"/>
            <a:ext cx="11847659" cy="5201066"/>
          </a:xfrm>
        </p:spPr>
        <p:txBody>
          <a:bodyPr>
            <a:normAutofit/>
          </a:bodyPr>
          <a:lstStyle/>
          <a:p>
            <a:r>
              <a:rPr lang="en-US" sz="3400" dirty="0"/>
              <a:t>Select </a:t>
            </a:r>
            <a:r>
              <a:rPr lang="en-US" sz="3400" b="1" dirty="0">
                <a:solidFill>
                  <a:schemeClr val="bg1"/>
                </a:solidFill>
              </a:rPr>
              <a:t>Create new</a:t>
            </a:r>
            <a:r>
              <a:rPr lang="bg-BG" sz="3400" b="1" dirty="0">
                <a:solidFill>
                  <a:schemeClr val="bg1"/>
                </a:solidFill>
              </a:rPr>
              <a:t> </a:t>
            </a:r>
            <a:r>
              <a:rPr lang="en-US" sz="3400" b="1" dirty="0">
                <a:solidFill>
                  <a:schemeClr val="bg1"/>
                </a:solidFill>
              </a:rPr>
              <a:t>schema </a:t>
            </a:r>
            <a:r>
              <a:rPr lang="en-US" sz="3400" dirty="0"/>
              <a:t>from the </a:t>
            </a:r>
            <a:r>
              <a:rPr lang="en-US" sz="3400" b="1" dirty="0">
                <a:solidFill>
                  <a:schemeClr val="bg1"/>
                </a:solidFill>
              </a:rPr>
              <a:t>command menu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New Database</a:t>
            </a:r>
          </a:p>
        </p:txBody>
      </p:sp>
      <p:pic>
        <p:nvPicPr>
          <p:cNvPr id="7" name="Picture 6" descr="C:\Users\Veronika\Desktop\Workbench-pics\firstLab\Screenshot_1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8786" y="1989000"/>
            <a:ext cx="7913968" cy="44864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43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42571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3400" dirty="0"/>
              <a:t>Right click on "Tables" </a:t>
            </a:r>
            <a:r>
              <a:rPr lang="en-US" sz="3400" b="1" dirty="0">
                <a:solidFill>
                  <a:schemeClr val="bg1"/>
                </a:solidFill>
              </a:rPr>
              <a:t>Select Create Table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Tables</a:t>
            </a:r>
          </a:p>
        </p:txBody>
      </p:sp>
      <p:pic>
        <p:nvPicPr>
          <p:cNvPr id="10" name="Picture 9" descr="C:\Users\Veronika\Desktop\Workbench-Install\newDB\Screenshot_7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842" y="2392765"/>
            <a:ext cx="3149600" cy="3738942"/>
          </a:xfrm>
          <a:prstGeom prst="rect">
            <a:avLst/>
          </a:prstGeom>
          <a:ln>
            <a:solidFill>
              <a:schemeClr val="accent5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8" name="AutoShape 5"/>
          <p:cNvSpPr>
            <a:spLocks noChangeArrowheads="1"/>
          </p:cNvSpPr>
          <p:nvPr/>
        </p:nvSpPr>
        <p:spPr bwMode="auto">
          <a:xfrm>
            <a:off x="156493" y="4824000"/>
            <a:ext cx="2448365" cy="574334"/>
          </a:xfrm>
          <a:prstGeom prst="wedgeRoundRectCallout">
            <a:avLst>
              <a:gd name="adj1" fmla="val 66955"/>
              <a:gd name="adj2" fmla="val -60566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Create new table</a:t>
            </a:r>
            <a:endParaRPr lang="bg-BG" sz="24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3787" y="2392765"/>
            <a:ext cx="6360362" cy="3738942"/>
          </a:xfrm>
          <a:prstGeom prst="rect">
            <a:avLst/>
          </a:prstGeom>
          <a:ln>
            <a:solidFill>
              <a:schemeClr val="accent5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7" name="AutoShape 5"/>
          <p:cNvSpPr>
            <a:spLocks noChangeArrowheads="1"/>
          </p:cNvSpPr>
          <p:nvPr/>
        </p:nvSpPr>
        <p:spPr bwMode="auto">
          <a:xfrm>
            <a:off x="8031000" y="2026489"/>
            <a:ext cx="2895600" cy="574334"/>
          </a:xfrm>
          <a:prstGeom prst="wedgeRoundRectCallout">
            <a:avLst>
              <a:gd name="adj1" fmla="val -57629"/>
              <a:gd name="adj2" fmla="val 49883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Set up table name</a:t>
            </a:r>
            <a:endParaRPr lang="bg-BG" sz="24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AutoShape 5"/>
          <p:cNvSpPr>
            <a:spLocks noChangeArrowheads="1"/>
          </p:cNvSpPr>
          <p:nvPr/>
        </p:nvSpPr>
        <p:spPr bwMode="auto">
          <a:xfrm>
            <a:off x="6720506" y="3474000"/>
            <a:ext cx="2448365" cy="574334"/>
          </a:xfrm>
          <a:prstGeom prst="wedgeRoundRectCallout">
            <a:avLst>
              <a:gd name="adj1" fmla="val -62737"/>
              <a:gd name="adj2" fmla="val -48669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Add new record</a:t>
            </a:r>
            <a:endParaRPr lang="bg-BG" sz="24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Up Arrow 10"/>
          <p:cNvSpPr/>
          <p:nvPr/>
        </p:nvSpPr>
        <p:spPr>
          <a:xfrm rot="5400000">
            <a:off x="4286455" y="4008385"/>
            <a:ext cx="518045" cy="507701"/>
          </a:xfrm>
          <a:prstGeom prst="upArrow">
            <a:avLst/>
          </a:prstGeom>
          <a:solidFill>
            <a:srgbClr val="4F6987"/>
          </a:solidFill>
          <a:ln>
            <a:solidFill>
              <a:srgbClr val="2344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3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44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87595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7" grpId="0" animBg="1"/>
      <p:bldP spid="19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A </a:t>
            </a:r>
            <a:r>
              <a:rPr lang="en-US" b="1" dirty="0">
                <a:solidFill>
                  <a:schemeClr val="bg1"/>
                </a:solidFill>
              </a:rPr>
              <a:t>Primary Key </a:t>
            </a:r>
            <a:r>
              <a:rPr lang="en-US" dirty="0"/>
              <a:t>is used to uniquely identify and index records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Tables (2)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5920" y="1905001"/>
            <a:ext cx="7714314" cy="4592371"/>
          </a:xfrm>
          <a:prstGeom prst="rect">
            <a:avLst/>
          </a:prstGeom>
          <a:ln>
            <a:solidFill>
              <a:schemeClr val="accent5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45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70776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Auto increment – on the "</a:t>
            </a:r>
            <a:r>
              <a:rPr lang="en-US" b="1" dirty="0">
                <a:solidFill>
                  <a:schemeClr val="bg1"/>
                </a:solidFill>
              </a:rPr>
              <a:t>Default</a:t>
            </a:r>
            <a:r>
              <a:rPr lang="en-US" dirty="0"/>
              <a:t>" field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Tables (3)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301" y="1939850"/>
            <a:ext cx="7616174" cy="4581212"/>
          </a:xfrm>
          <a:prstGeom prst="rect">
            <a:avLst/>
          </a:prstGeom>
          <a:ln>
            <a:solidFill>
              <a:schemeClr val="accent5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46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53373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 can </a:t>
            </a:r>
            <a:r>
              <a:rPr lang="en-US" b="1" dirty="0">
                <a:solidFill>
                  <a:schemeClr val="bg1"/>
                </a:solidFill>
              </a:rPr>
              <a:t>add</a:t>
            </a:r>
            <a:r>
              <a:rPr lang="en-US" dirty="0"/>
              <a:t>,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modify</a:t>
            </a:r>
            <a:r>
              <a:rPr lang="en-US" dirty="0"/>
              <a:t> and </a:t>
            </a:r>
            <a:r>
              <a:rPr lang="en-US" b="1" dirty="0">
                <a:solidFill>
                  <a:schemeClr val="bg1"/>
                </a:solidFill>
              </a:rPr>
              <a:t>read</a:t>
            </a:r>
            <a:r>
              <a:rPr lang="en-US" dirty="0"/>
              <a:t> records with </a:t>
            </a:r>
            <a:r>
              <a:rPr lang="en-US" b="1" dirty="0">
                <a:solidFill>
                  <a:schemeClr val="bg1"/>
                </a:solidFill>
              </a:rPr>
              <a:t>GUI Clients</a:t>
            </a:r>
          </a:p>
          <a:p>
            <a:r>
              <a:rPr lang="en-US" dirty="0"/>
              <a:t>To insert or edit a record, click inside the </a:t>
            </a:r>
            <a:r>
              <a:rPr lang="en-US" b="1" dirty="0">
                <a:solidFill>
                  <a:schemeClr val="bg1"/>
                </a:solidFill>
              </a:rPr>
              <a:t>cell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Storing and Retrieving Data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2971801"/>
            <a:ext cx="10134600" cy="2581275"/>
          </a:xfrm>
          <a:prstGeom prst="rect">
            <a:avLst/>
          </a:prstGeom>
          <a:ln>
            <a:solidFill>
              <a:schemeClr val="accent5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47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986034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4765040" y="1651000"/>
            <a:ext cx="3048000" cy="2148730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sz="1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CREATE TABLE</a:t>
            </a:r>
            <a:r>
              <a:rPr lang="en-US" sz="16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</a:t>
            </a:r>
            <a:r>
              <a:rPr lang="en-US" sz="1600" b="1" noProof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people</a:t>
            </a:r>
          </a:p>
          <a:p>
            <a:pPr>
              <a:lnSpc>
                <a:spcPct val="105000"/>
              </a:lnSpc>
            </a:pPr>
            <a:r>
              <a:rPr lang="en-US" sz="1600" b="1" noProof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(</a:t>
            </a:r>
          </a:p>
          <a:p>
            <a:pPr>
              <a:lnSpc>
                <a:spcPct val="105000"/>
              </a:lnSpc>
            </a:pPr>
            <a:r>
              <a:rPr lang="en-US" sz="1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 </a:t>
            </a:r>
            <a:r>
              <a:rPr lang="en-US" sz="1600" b="1" noProof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id</a:t>
            </a:r>
            <a:r>
              <a:rPr lang="en-US" sz="1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</a:t>
            </a:r>
            <a:r>
              <a:rPr lang="en-US" sz="1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INT NOT NULL</a:t>
            </a:r>
            <a:r>
              <a:rPr lang="en-US" sz="1600" b="1" noProof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,</a:t>
            </a:r>
          </a:p>
          <a:p>
            <a:pPr>
              <a:lnSpc>
                <a:spcPct val="105000"/>
              </a:lnSpc>
            </a:pPr>
            <a:r>
              <a:rPr lang="en-US" sz="1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 </a:t>
            </a:r>
            <a:r>
              <a:rPr lang="en-US" sz="1600" b="1" noProof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email</a:t>
            </a:r>
            <a:r>
              <a:rPr lang="en-US" sz="1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</a:t>
            </a:r>
            <a:r>
              <a:rPr lang="en-US" sz="1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VARCHAR(50) NOT NULL</a:t>
            </a:r>
            <a:r>
              <a:rPr lang="en-US" sz="1600" b="1" noProof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,</a:t>
            </a:r>
          </a:p>
          <a:p>
            <a:pPr>
              <a:lnSpc>
                <a:spcPct val="105000"/>
              </a:lnSpc>
            </a:pPr>
            <a:r>
              <a:rPr lang="en-US" sz="1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 </a:t>
            </a:r>
            <a:r>
              <a:rPr lang="en-US" sz="1600" b="1" noProof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first_name</a:t>
            </a:r>
            <a:r>
              <a:rPr lang="en-US" sz="1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</a:t>
            </a:r>
            <a:r>
              <a:rPr lang="en-US" sz="1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VARCHAR(50)</a:t>
            </a:r>
            <a:r>
              <a:rPr lang="en-US" sz="1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,</a:t>
            </a:r>
          </a:p>
          <a:p>
            <a:pPr>
              <a:lnSpc>
                <a:spcPct val="105000"/>
              </a:lnSpc>
            </a:pPr>
            <a:r>
              <a:rPr lang="en-US" sz="1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 </a:t>
            </a:r>
            <a:r>
              <a:rPr lang="en-US" sz="1600" b="1" noProof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last_name</a:t>
            </a:r>
            <a:r>
              <a:rPr lang="en-US" sz="1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</a:t>
            </a:r>
            <a:r>
              <a:rPr lang="en-US" sz="1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VARCHAR(50)</a:t>
            </a:r>
          </a:p>
          <a:p>
            <a:pPr>
              <a:lnSpc>
                <a:spcPct val="105000"/>
              </a:lnSpc>
            </a:pPr>
            <a:r>
              <a:rPr lang="en-US" sz="1600" b="1" noProof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);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GB"/>
              <a:t>Basic SQL Queries</a:t>
            </a:r>
          </a:p>
        </p:txBody>
      </p:sp>
    </p:spTree>
    <p:extLst>
      <p:ext uri="{BB962C8B-B14F-4D97-AF65-F5344CB8AC3E}">
        <p14:creationId xmlns:p14="http://schemas.microsoft.com/office/powerpoint/2010/main" val="4289835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 communicate with the database engine using SQL</a:t>
            </a:r>
          </a:p>
          <a:p>
            <a:r>
              <a:rPr lang="en-US" dirty="0"/>
              <a:t>Queries provide greater </a:t>
            </a:r>
            <a:r>
              <a:rPr lang="en-US" b="1" dirty="0">
                <a:solidFill>
                  <a:schemeClr val="bg1"/>
                </a:solidFill>
              </a:rPr>
              <a:t>control</a:t>
            </a:r>
            <a:r>
              <a:rPr lang="en-US" dirty="0"/>
              <a:t> and </a:t>
            </a:r>
            <a:r>
              <a:rPr lang="en-US" b="1" dirty="0">
                <a:solidFill>
                  <a:schemeClr val="bg1"/>
                </a:solidFill>
              </a:rPr>
              <a:t>flexibility</a:t>
            </a:r>
          </a:p>
          <a:p>
            <a:r>
              <a:rPr lang="en-US" dirty="0"/>
              <a:t>To create a database using SQL:</a:t>
            </a:r>
          </a:p>
          <a:p>
            <a:pPr>
              <a:spcBef>
                <a:spcPts val="18600"/>
              </a:spcBef>
            </a:pPr>
            <a:r>
              <a:rPr lang="en-US" dirty="0"/>
              <a:t>SQL keywords are conventionally </a:t>
            </a:r>
            <a:r>
              <a:rPr lang="en-US" b="1" dirty="0">
                <a:solidFill>
                  <a:schemeClr val="bg1"/>
                </a:solidFill>
              </a:rPr>
              <a:t>capitalized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Queries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2654587" y="4038600"/>
            <a:ext cx="6051413" cy="58567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sz="3200" b="1" noProof="1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CREATE DATABASE </a:t>
            </a:r>
            <a:r>
              <a:rPr lang="en-US" sz="3200" b="1" noProof="1">
                <a:latin typeface="Consolas" panose="020B0609020204030204" pitchFamily="49" charset="0"/>
                <a:cs typeface="Arial" panose="020B0604020202020204" pitchFamily="34" charset="0"/>
              </a:rPr>
              <a:t>employees;</a:t>
            </a:r>
          </a:p>
        </p:txBody>
      </p:sp>
      <p:sp>
        <p:nvSpPr>
          <p:cNvPr id="7" name="AutoShape 5"/>
          <p:cNvSpPr>
            <a:spLocks noChangeArrowheads="1"/>
          </p:cNvSpPr>
          <p:nvPr/>
        </p:nvSpPr>
        <p:spPr bwMode="auto">
          <a:xfrm>
            <a:off x="7806000" y="3609000"/>
            <a:ext cx="2527015" cy="556371"/>
          </a:xfrm>
          <a:prstGeom prst="wedgeRoundRectCallout">
            <a:avLst>
              <a:gd name="adj1" fmla="val -59641"/>
              <a:gd name="adj2" fmla="val 53180"/>
              <a:gd name="adj3" fmla="val 16667"/>
            </a:avLst>
          </a:prstGeom>
          <a:solidFill>
            <a:srgbClr val="234465">
              <a:alpha val="80000"/>
            </a:srgb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</a:rPr>
              <a:t>Database name</a:t>
            </a:r>
            <a:endParaRPr lang="bg-BG" sz="2400" b="1" dirty="0">
              <a:solidFill>
                <a:srgbClr val="FFFFFF"/>
              </a:solidFill>
            </a:endParaRPr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49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78989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5139" y="1676401"/>
            <a:ext cx="2961724" cy="2095661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GB"/>
              <a:t>Data Management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6644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Creation in SQL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2557468" y="2289213"/>
            <a:ext cx="7028700" cy="325935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CREATE TABLE </a:t>
            </a:r>
            <a:r>
              <a:rPr lang="en-US" sz="2800" b="1" noProof="1">
                <a:latin typeface="Consolas" panose="020B0609020204030204" pitchFamily="49" charset="0"/>
                <a:cs typeface="Arial" panose="020B0604020202020204" pitchFamily="34" charset="0"/>
              </a:rPr>
              <a:t>people</a:t>
            </a:r>
          </a:p>
          <a:p>
            <a:pPr>
              <a:lnSpc>
                <a:spcPct val="105000"/>
              </a:lnSpc>
            </a:pPr>
            <a:r>
              <a:rPr lang="en-US" sz="2800" b="1" noProof="1">
                <a:latin typeface="Consolas" panose="020B0609020204030204" pitchFamily="49" charset="0"/>
                <a:cs typeface="Arial" panose="020B0604020202020204" pitchFamily="34" charset="0"/>
              </a:rPr>
              <a:t>(</a:t>
            </a:r>
          </a:p>
          <a:p>
            <a:pPr>
              <a:lnSpc>
                <a:spcPct val="105000"/>
              </a:lnSpc>
            </a:pPr>
            <a:r>
              <a:rPr lang="en-US" sz="2800" b="1" noProof="1">
                <a:latin typeface="Consolas" panose="020B0609020204030204" pitchFamily="49" charset="0"/>
                <a:cs typeface="Arial" panose="020B0604020202020204" pitchFamily="34" charset="0"/>
              </a:rPr>
              <a:t>  id INT NOT NULL,</a:t>
            </a:r>
          </a:p>
          <a:p>
            <a:pPr>
              <a:lnSpc>
                <a:spcPct val="105000"/>
              </a:lnSpc>
            </a:pPr>
            <a:r>
              <a:rPr lang="en-US" sz="2800" b="1" noProof="1">
                <a:latin typeface="Consolas" panose="020B0609020204030204" pitchFamily="49" charset="0"/>
                <a:cs typeface="Arial" panose="020B0604020202020204" pitchFamily="34" charset="0"/>
              </a:rPr>
              <a:t>  email VARCHAR(50) NOT NULL,</a:t>
            </a:r>
          </a:p>
          <a:p>
            <a:pPr>
              <a:lnSpc>
                <a:spcPct val="105000"/>
              </a:lnSpc>
            </a:pPr>
            <a:r>
              <a:rPr lang="en-US" sz="2800" b="1" noProof="1">
                <a:latin typeface="Consolas" panose="020B0609020204030204" pitchFamily="49" charset="0"/>
                <a:cs typeface="Arial" panose="020B0604020202020204" pitchFamily="34" charset="0"/>
              </a:rPr>
              <a:t>  first_name VARCHAR(50),</a:t>
            </a:r>
          </a:p>
          <a:p>
            <a:pPr>
              <a:lnSpc>
                <a:spcPct val="105000"/>
              </a:lnSpc>
            </a:pPr>
            <a:r>
              <a:rPr lang="en-US" sz="2800" b="1" noProof="1">
                <a:latin typeface="Consolas" panose="020B0609020204030204" pitchFamily="49" charset="0"/>
                <a:cs typeface="Arial" panose="020B0604020202020204" pitchFamily="34" charset="0"/>
              </a:rPr>
              <a:t>  last_name VARCHAR(50)</a:t>
            </a:r>
          </a:p>
          <a:p>
            <a:pPr>
              <a:lnSpc>
                <a:spcPct val="105000"/>
              </a:lnSpc>
            </a:pPr>
            <a:r>
              <a:rPr lang="en-US" sz="2800" b="1" noProof="1">
                <a:latin typeface="Consolas" panose="020B0609020204030204" pitchFamily="49" charset="0"/>
                <a:cs typeface="Arial" panose="020B0604020202020204" pitchFamily="34" charset="0"/>
              </a:rPr>
              <a:t>);</a:t>
            </a:r>
          </a:p>
        </p:txBody>
      </p:sp>
      <p:sp>
        <p:nvSpPr>
          <p:cNvPr id="10" name="Rectangle: Rounded Corners 9"/>
          <p:cNvSpPr/>
          <p:nvPr/>
        </p:nvSpPr>
        <p:spPr>
          <a:xfrm>
            <a:off x="5082807" y="2289214"/>
            <a:ext cx="1400019" cy="563459"/>
          </a:xfrm>
          <a:prstGeom prst="roundRect">
            <a:avLst>
              <a:gd name="adj" fmla="val 5385"/>
            </a:avLst>
          </a:prstGeom>
          <a:noFill/>
          <a:ln w="57150">
            <a:solidFill>
              <a:schemeClr val="bg1"/>
            </a:solidFill>
            <a:prstDash val="solid"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11" name="Rectangle: Rounded Corners 10"/>
          <p:cNvSpPr/>
          <p:nvPr/>
        </p:nvSpPr>
        <p:spPr>
          <a:xfrm>
            <a:off x="2932036" y="4130256"/>
            <a:ext cx="2121878" cy="457200"/>
          </a:xfrm>
          <a:prstGeom prst="roundRect">
            <a:avLst>
              <a:gd name="adj" fmla="val 5385"/>
            </a:avLst>
          </a:prstGeom>
          <a:noFill/>
          <a:ln w="57150">
            <a:solidFill>
              <a:schemeClr val="bg1"/>
            </a:solidFill>
            <a:prstDash val="solid"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13" name="Rectangle: Rounded Corners 12"/>
          <p:cNvSpPr/>
          <p:nvPr/>
        </p:nvSpPr>
        <p:spPr>
          <a:xfrm>
            <a:off x="2932036" y="4586465"/>
            <a:ext cx="1944990" cy="457200"/>
          </a:xfrm>
          <a:prstGeom prst="roundRect">
            <a:avLst>
              <a:gd name="adj" fmla="val 5385"/>
            </a:avLst>
          </a:prstGeom>
          <a:noFill/>
          <a:ln w="57150">
            <a:solidFill>
              <a:schemeClr val="bg1"/>
            </a:solidFill>
            <a:prstDash val="solid"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14" name="Rectangle: Rounded Corners 13"/>
          <p:cNvSpPr/>
          <p:nvPr/>
        </p:nvSpPr>
        <p:spPr>
          <a:xfrm>
            <a:off x="2932036" y="3674047"/>
            <a:ext cx="1169378" cy="457200"/>
          </a:xfrm>
          <a:prstGeom prst="roundRect">
            <a:avLst>
              <a:gd name="adj" fmla="val 5385"/>
            </a:avLst>
          </a:prstGeom>
          <a:noFill/>
          <a:ln w="57150">
            <a:solidFill>
              <a:schemeClr val="bg1"/>
            </a:solidFill>
            <a:prstDash val="solid"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15" name="Rectangle: Rounded Corners 14"/>
          <p:cNvSpPr/>
          <p:nvPr/>
        </p:nvSpPr>
        <p:spPr>
          <a:xfrm>
            <a:off x="2932036" y="3217838"/>
            <a:ext cx="620738" cy="457200"/>
          </a:xfrm>
          <a:prstGeom prst="roundRect">
            <a:avLst>
              <a:gd name="adj" fmla="val 5385"/>
            </a:avLst>
          </a:prstGeom>
          <a:noFill/>
          <a:ln w="57150">
            <a:solidFill>
              <a:schemeClr val="bg1"/>
            </a:solidFill>
            <a:prstDash val="solid"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16" name="Rectangle: Rounded Corners 15"/>
          <p:cNvSpPr/>
          <p:nvPr/>
        </p:nvSpPr>
        <p:spPr>
          <a:xfrm>
            <a:off x="3542109" y="3217838"/>
            <a:ext cx="742185" cy="457200"/>
          </a:xfrm>
          <a:prstGeom prst="roundRect">
            <a:avLst>
              <a:gd name="adj" fmla="val 5385"/>
            </a:avLst>
          </a:prstGeom>
          <a:noFill/>
          <a:ln w="57150">
            <a:solidFill>
              <a:schemeClr val="bg1"/>
            </a:solidFill>
            <a:prstDash val="solid"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17" name="Rectangle: Rounded Corners 16"/>
          <p:cNvSpPr/>
          <p:nvPr/>
        </p:nvSpPr>
        <p:spPr>
          <a:xfrm>
            <a:off x="5082806" y="4130256"/>
            <a:ext cx="2286000" cy="457200"/>
          </a:xfrm>
          <a:prstGeom prst="roundRect">
            <a:avLst>
              <a:gd name="adj" fmla="val 5385"/>
            </a:avLst>
          </a:prstGeom>
          <a:noFill/>
          <a:ln w="57150">
            <a:solidFill>
              <a:schemeClr val="bg1"/>
            </a:solidFill>
            <a:prstDash val="solid"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18" name="Rectangle: Rounded Corners 17"/>
          <p:cNvSpPr/>
          <p:nvPr/>
        </p:nvSpPr>
        <p:spPr>
          <a:xfrm>
            <a:off x="4905918" y="4586465"/>
            <a:ext cx="2311150" cy="457200"/>
          </a:xfrm>
          <a:prstGeom prst="roundRect">
            <a:avLst>
              <a:gd name="adj" fmla="val 5385"/>
            </a:avLst>
          </a:prstGeom>
          <a:noFill/>
          <a:ln w="57150">
            <a:solidFill>
              <a:schemeClr val="bg1"/>
            </a:solidFill>
            <a:prstDash val="solid"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19" name="Rectangle: Rounded Corners 18"/>
          <p:cNvSpPr/>
          <p:nvPr/>
        </p:nvSpPr>
        <p:spPr>
          <a:xfrm>
            <a:off x="4129604" y="3674047"/>
            <a:ext cx="2318770" cy="457200"/>
          </a:xfrm>
          <a:prstGeom prst="roundRect">
            <a:avLst>
              <a:gd name="adj" fmla="val 5385"/>
            </a:avLst>
          </a:prstGeom>
          <a:noFill/>
          <a:ln w="57150">
            <a:solidFill>
              <a:schemeClr val="bg1"/>
            </a:solidFill>
            <a:prstDash val="solid"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20" name="Rectangle: Rounded Corners 19"/>
          <p:cNvSpPr/>
          <p:nvPr/>
        </p:nvSpPr>
        <p:spPr>
          <a:xfrm>
            <a:off x="4340622" y="3217838"/>
            <a:ext cx="1642933" cy="457200"/>
          </a:xfrm>
          <a:prstGeom prst="roundRect">
            <a:avLst>
              <a:gd name="adj" fmla="val 5385"/>
            </a:avLst>
          </a:prstGeom>
          <a:noFill/>
          <a:ln w="57150">
            <a:solidFill>
              <a:schemeClr val="bg1"/>
            </a:solidFill>
            <a:prstDash val="solid"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21" name="Rectangle: Rounded Corners 20"/>
          <p:cNvSpPr/>
          <p:nvPr/>
        </p:nvSpPr>
        <p:spPr>
          <a:xfrm>
            <a:off x="6477266" y="3674047"/>
            <a:ext cx="1670368" cy="457200"/>
          </a:xfrm>
          <a:prstGeom prst="roundRect">
            <a:avLst>
              <a:gd name="adj" fmla="val 5385"/>
            </a:avLst>
          </a:prstGeom>
          <a:noFill/>
          <a:ln w="57150">
            <a:solidFill>
              <a:schemeClr val="bg1"/>
            </a:solidFill>
            <a:prstDash val="solid"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6" name="AutoShape 5"/>
          <p:cNvSpPr>
            <a:spLocks noChangeArrowheads="1"/>
          </p:cNvSpPr>
          <p:nvPr/>
        </p:nvSpPr>
        <p:spPr bwMode="auto">
          <a:xfrm>
            <a:off x="5736000" y="1646263"/>
            <a:ext cx="1954724" cy="453099"/>
          </a:xfrm>
          <a:prstGeom prst="wedgeRoundRectCallout">
            <a:avLst>
              <a:gd name="adj1" fmla="val -41775"/>
              <a:gd name="adj2" fmla="val 79102"/>
              <a:gd name="adj3" fmla="val 16667"/>
            </a:avLst>
          </a:prstGeom>
          <a:solidFill>
            <a:srgbClr val="234465">
              <a:alpha val="80000"/>
            </a:srgb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Table name</a:t>
            </a:r>
            <a:endParaRPr lang="bg-BG" sz="24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AutoShape 5"/>
          <p:cNvSpPr>
            <a:spLocks noChangeArrowheads="1"/>
          </p:cNvSpPr>
          <p:nvPr/>
        </p:nvSpPr>
        <p:spPr bwMode="auto">
          <a:xfrm>
            <a:off x="3692666" y="5197750"/>
            <a:ext cx="2362200" cy="533400"/>
          </a:xfrm>
          <a:prstGeom prst="wedgeRoundRectCallout">
            <a:avLst>
              <a:gd name="adj1" fmla="val -65024"/>
              <a:gd name="adj2" fmla="val -64652"/>
              <a:gd name="adj3" fmla="val 16667"/>
            </a:avLst>
          </a:prstGeom>
          <a:solidFill>
            <a:srgbClr val="234465">
              <a:alpha val="80000"/>
            </a:srgb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Column name</a:t>
            </a:r>
            <a:endParaRPr lang="bg-BG" sz="24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AutoShape 5"/>
          <p:cNvSpPr>
            <a:spLocks noChangeArrowheads="1"/>
          </p:cNvSpPr>
          <p:nvPr/>
        </p:nvSpPr>
        <p:spPr bwMode="auto">
          <a:xfrm>
            <a:off x="7680309" y="4902300"/>
            <a:ext cx="1799663" cy="457200"/>
          </a:xfrm>
          <a:prstGeom prst="wedgeRoundRectCallout">
            <a:avLst>
              <a:gd name="adj1" fmla="val -71125"/>
              <a:gd name="adj2" fmla="val -64082"/>
              <a:gd name="adj3" fmla="val 16667"/>
            </a:avLst>
          </a:prstGeom>
          <a:solidFill>
            <a:srgbClr val="234465">
              <a:alpha val="80000"/>
            </a:srgb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type</a:t>
            </a:r>
            <a:endParaRPr lang="bg-BG" sz="24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AutoShape 5"/>
          <p:cNvSpPr>
            <a:spLocks noChangeArrowheads="1"/>
          </p:cNvSpPr>
          <p:nvPr/>
        </p:nvSpPr>
        <p:spPr bwMode="auto">
          <a:xfrm>
            <a:off x="8076379" y="3049685"/>
            <a:ext cx="3132234" cy="545296"/>
          </a:xfrm>
          <a:prstGeom prst="wedgeRoundRectCallout">
            <a:avLst>
              <a:gd name="adj1" fmla="val -58124"/>
              <a:gd name="adj2" fmla="val 45346"/>
              <a:gd name="adj3" fmla="val 16667"/>
            </a:avLst>
          </a:prstGeom>
          <a:solidFill>
            <a:srgbClr val="234465">
              <a:alpha val="80000"/>
            </a:srgb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Custom properties</a:t>
            </a:r>
            <a:endParaRPr lang="bg-BG" sz="24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50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3897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1" grpId="0" animBg="1"/>
      <p:bldP spid="11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1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Get all information from a table</a:t>
            </a:r>
          </a:p>
          <a:p>
            <a:pPr>
              <a:spcBef>
                <a:spcPts val="13200"/>
              </a:spcBef>
            </a:pPr>
            <a:r>
              <a:rPr lang="en-US" dirty="0"/>
              <a:t>You can limit the columns and number of records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Retrieve Records in SQL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38200" y="2417645"/>
            <a:ext cx="5572800" cy="58567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sz="3200" b="1" noProof="1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SELECT</a:t>
            </a:r>
            <a:r>
              <a:rPr lang="en-US" sz="3200" b="1" noProof="1">
                <a:solidFill>
                  <a:schemeClr val="accent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</a:t>
            </a:r>
            <a:r>
              <a:rPr lang="en-US" sz="3200" b="1" noProof="1">
                <a:solidFill>
                  <a:schemeClr val="tx2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*</a:t>
            </a:r>
            <a:r>
              <a:rPr lang="en-US" sz="3200" b="1" noProof="1">
                <a:solidFill>
                  <a:schemeClr val="accent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</a:t>
            </a:r>
            <a:r>
              <a:rPr lang="en-US" sz="3200" b="1" noProof="1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FROM</a:t>
            </a:r>
            <a:r>
              <a:rPr lang="en-US" sz="3200" b="1" noProof="1">
                <a:solidFill>
                  <a:schemeClr val="accent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</a:t>
            </a:r>
            <a:r>
              <a:rPr lang="en-US" sz="3200" b="1" noProof="1">
                <a:latin typeface="Consolas" panose="020B0609020204030204" pitchFamily="49" charset="0"/>
                <a:cs typeface="Arial" panose="020B0604020202020204" pitchFamily="34" charset="0"/>
              </a:rPr>
              <a:t>employees;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838200" y="4349267"/>
            <a:ext cx="9757800" cy="112646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sz="3200" b="1" noProof="1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SELECT</a:t>
            </a:r>
            <a:r>
              <a:rPr lang="en-US" sz="3200" b="1" noProof="1">
                <a:solidFill>
                  <a:schemeClr val="accent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</a:t>
            </a:r>
            <a:r>
              <a:rPr lang="en-US" sz="3200" b="1" noProof="1">
                <a:solidFill>
                  <a:schemeClr val="tx2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first_name, last_name </a:t>
            </a:r>
            <a:r>
              <a:rPr lang="en-US" sz="3200" b="1" noProof="1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FROM</a:t>
            </a:r>
            <a:r>
              <a:rPr lang="en-US" sz="3200" b="1" noProof="1">
                <a:solidFill>
                  <a:schemeClr val="accent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</a:t>
            </a:r>
            <a:r>
              <a:rPr lang="en-US" sz="3200" b="1" noProof="1">
                <a:latin typeface="Consolas" panose="020B0609020204030204" pitchFamily="49" charset="0"/>
                <a:cs typeface="Arial" panose="020B0604020202020204" pitchFamily="34" charset="0"/>
              </a:rPr>
              <a:t>employees</a:t>
            </a:r>
            <a:r>
              <a:rPr lang="en-US" sz="3200" b="1" noProof="1">
                <a:solidFill>
                  <a:srgbClr val="FBEEDC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</a:t>
            </a:r>
            <a:r>
              <a:rPr lang="en-US" sz="3200" b="1" noProof="1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LIMIT</a:t>
            </a:r>
            <a:r>
              <a:rPr lang="en-US" sz="3200" b="1" noProof="1">
                <a:solidFill>
                  <a:srgbClr val="FBEEDC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</a:t>
            </a:r>
            <a:r>
              <a:rPr lang="en-US" sz="3200" b="1" noProof="1">
                <a:latin typeface="Consolas" panose="020B0609020204030204" pitchFamily="49" charset="0"/>
                <a:cs typeface="Arial" panose="020B0604020202020204" pitchFamily="34" charset="0"/>
              </a:rPr>
              <a:t>5;</a:t>
            </a:r>
          </a:p>
        </p:txBody>
      </p:sp>
      <p:sp>
        <p:nvSpPr>
          <p:cNvPr id="7" name="AutoShape 5"/>
          <p:cNvSpPr>
            <a:spLocks noChangeArrowheads="1"/>
          </p:cNvSpPr>
          <p:nvPr/>
        </p:nvSpPr>
        <p:spPr bwMode="auto">
          <a:xfrm>
            <a:off x="6276000" y="1982906"/>
            <a:ext cx="2057400" cy="558454"/>
          </a:xfrm>
          <a:prstGeom prst="wedgeRoundRectCallout">
            <a:avLst>
              <a:gd name="adj1" fmla="val -61274"/>
              <a:gd name="adj2" fmla="val 55328"/>
              <a:gd name="adj3" fmla="val 16667"/>
            </a:avLst>
          </a:prstGeom>
          <a:solidFill>
            <a:srgbClr val="234465">
              <a:alpha val="80000"/>
            </a:srgb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Table name</a:t>
            </a:r>
            <a:endParaRPr lang="bg-BG" sz="24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AutoShape 5"/>
          <p:cNvSpPr>
            <a:spLocks noChangeArrowheads="1"/>
          </p:cNvSpPr>
          <p:nvPr/>
        </p:nvSpPr>
        <p:spPr bwMode="auto">
          <a:xfrm>
            <a:off x="6816000" y="4912498"/>
            <a:ext cx="2473515" cy="487322"/>
          </a:xfrm>
          <a:prstGeom prst="wedgeRoundRectCallout">
            <a:avLst>
              <a:gd name="adj1" fmla="val -61851"/>
              <a:gd name="adj2" fmla="val -47863"/>
              <a:gd name="adj3" fmla="val 16667"/>
            </a:avLst>
          </a:prstGeom>
          <a:solidFill>
            <a:srgbClr val="234465">
              <a:alpha val="80000"/>
            </a:srgb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List of columns</a:t>
            </a:r>
            <a:endParaRPr lang="bg-BG" sz="24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AutoShape 5"/>
          <p:cNvSpPr>
            <a:spLocks noChangeArrowheads="1"/>
          </p:cNvSpPr>
          <p:nvPr/>
        </p:nvSpPr>
        <p:spPr bwMode="auto">
          <a:xfrm>
            <a:off x="5048203" y="5454000"/>
            <a:ext cx="3066299" cy="541409"/>
          </a:xfrm>
          <a:prstGeom prst="wedgeRoundRectCallout">
            <a:avLst>
              <a:gd name="adj1" fmla="val -64096"/>
              <a:gd name="adj2" fmla="val -59240"/>
              <a:gd name="adj3" fmla="val 16667"/>
            </a:avLst>
          </a:prstGeom>
          <a:solidFill>
            <a:srgbClr val="234465">
              <a:alpha val="80000"/>
            </a:srgb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Number of records</a:t>
            </a:r>
            <a:endParaRPr lang="bg-BG" sz="24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51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967099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65370" y="1102330"/>
            <a:ext cx="1718093" cy="3114043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GB" dirty="0"/>
              <a:t>Table Customization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2324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3400" dirty="0"/>
              <a:t>Primary Key</a:t>
            </a:r>
          </a:p>
          <a:p>
            <a:endParaRPr lang="en-US" sz="3400" dirty="0"/>
          </a:p>
          <a:p>
            <a:r>
              <a:rPr lang="en-US" sz="3400" dirty="0"/>
              <a:t>Auto-Increment (Identity)</a:t>
            </a:r>
          </a:p>
          <a:p>
            <a:endParaRPr lang="en-US" sz="3400" dirty="0"/>
          </a:p>
          <a:p>
            <a:r>
              <a:rPr lang="en-US" sz="3400" dirty="0"/>
              <a:t>Unique constraint – no repeating values in entire table</a:t>
            </a:r>
            <a:endParaRPr lang="bg-BG" sz="3400" dirty="0"/>
          </a:p>
          <a:p>
            <a:endParaRPr lang="bg-BG" sz="3400" dirty="0"/>
          </a:p>
          <a:p>
            <a:r>
              <a:rPr lang="en-US" sz="3400" dirty="0"/>
              <a:t>Default value – if not specified (otherwise set to NULL)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 Column Properties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21000" y="1884476"/>
            <a:ext cx="7028700" cy="54476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chemeClr val="tx2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id INT</a:t>
            </a:r>
            <a:r>
              <a:rPr lang="en-US" sz="2800" b="1" noProof="1">
                <a:solidFill>
                  <a:schemeClr val="accent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</a:t>
            </a:r>
            <a:r>
              <a:rPr lang="en-US" sz="2800" b="1" noProof="1">
                <a:solidFill>
                  <a:schemeClr val="tx2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NOT NULL </a:t>
            </a:r>
            <a:r>
              <a:rPr lang="en-US" sz="2800" b="1" noProof="1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PRIMARY KEY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921000" y="3298086"/>
            <a:ext cx="7028700" cy="54476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chemeClr val="tx2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id INT</a:t>
            </a:r>
            <a:r>
              <a:rPr lang="en-US" sz="2800" b="1" noProof="1">
                <a:solidFill>
                  <a:schemeClr val="accent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</a:t>
            </a:r>
            <a:r>
              <a:rPr lang="en-US" sz="2800" b="1" noProof="1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AUTO_INCREMENT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</a:t>
            </a:r>
            <a:r>
              <a:rPr lang="en-US" sz="2800" b="1" noProof="1">
                <a:solidFill>
                  <a:schemeClr val="tx2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PRIMARY KEY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921000" y="4711696"/>
            <a:ext cx="7028700" cy="54476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chemeClr val="tx2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email VARCHAR(50)</a:t>
            </a:r>
            <a:r>
              <a:rPr lang="en-US" sz="2800" b="1" noProof="1">
                <a:solidFill>
                  <a:schemeClr val="accent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</a:t>
            </a:r>
            <a:r>
              <a:rPr lang="en-US" sz="2800" b="1" noProof="1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UNIQUE</a:t>
            </a: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921000" y="6131493"/>
            <a:ext cx="7028700" cy="54476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chemeClr val="tx2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balance DECIMAL(10,2)</a:t>
            </a:r>
            <a:r>
              <a:rPr lang="en-US" sz="2800" b="1" noProof="1">
                <a:solidFill>
                  <a:schemeClr val="accent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</a:t>
            </a:r>
            <a:r>
              <a:rPr lang="en-US" sz="2800" b="1" noProof="1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DEFAULT 0</a:t>
            </a:r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53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564259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0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91941" y="1196126"/>
            <a:ext cx="11815018" cy="5607874"/>
          </a:xfrm>
        </p:spPr>
        <p:txBody>
          <a:bodyPr/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Create</a:t>
            </a:r>
            <a:r>
              <a:rPr lang="en-US" dirty="0"/>
              <a:t> new Database "</a:t>
            </a:r>
            <a:r>
              <a:rPr lang="en-US" dirty="0" err="1"/>
              <a:t>gamebar</a:t>
            </a:r>
            <a:r>
              <a:rPr lang="en-US" dirty="0"/>
              <a:t>"</a:t>
            </a:r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Create Tables</a:t>
            </a:r>
            <a:r>
              <a:rPr lang="en-US" dirty="0"/>
              <a:t>:</a:t>
            </a:r>
          </a:p>
          <a:p>
            <a:pPr lvl="1"/>
            <a:r>
              <a:rPr lang="en-US" b="1" dirty="0"/>
              <a:t>employees</a:t>
            </a:r>
            <a:r>
              <a:rPr lang="en-US" dirty="0"/>
              <a:t> - id, first_name, last_name</a:t>
            </a:r>
          </a:p>
          <a:p>
            <a:pPr lvl="1"/>
            <a:r>
              <a:rPr lang="en-US" b="1" dirty="0"/>
              <a:t>categories</a:t>
            </a:r>
            <a:r>
              <a:rPr lang="en-US" dirty="0"/>
              <a:t> - id, name</a:t>
            </a:r>
          </a:p>
          <a:p>
            <a:pPr lvl="1"/>
            <a:r>
              <a:rPr lang="en-US" b="1" dirty="0"/>
              <a:t>products</a:t>
            </a:r>
            <a:r>
              <a:rPr lang="en-US" dirty="0"/>
              <a:t> - id, name, category_id</a:t>
            </a:r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Insert</a:t>
            </a:r>
            <a:r>
              <a:rPr lang="en-US" dirty="0"/>
              <a:t> Data</a:t>
            </a:r>
            <a:r>
              <a:rPr lang="bg-BG" dirty="0"/>
              <a:t>:</a:t>
            </a:r>
            <a:endParaRPr lang="en-US" dirty="0"/>
          </a:p>
          <a:p>
            <a:pPr lvl="1"/>
            <a:r>
              <a:rPr lang="en-US" dirty="0"/>
              <a:t>Populate the </a:t>
            </a:r>
            <a:r>
              <a:rPr lang="en-US" b="1" dirty="0"/>
              <a:t>employees</a:t>
            </a:r>
            <a:r>
              <a:rPr lang="en-US" dirty="0"/>
              <a:t> table with 3 test values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Problems: Create and Insert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54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34004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5307" y="1824619"/>
            <a:ext cx="2641391" cy="17234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GB" dirty="0"/>
              <a:t>Altering Tables</a:t>
            </a:r>
          </a:p>
        </p:txBody>
      </p:sp>
    </p:spTree>
    <p:extLst>
      <p:ext uri="{BB962C8B-B14F-4D97-AF65-F5344CB8AC3E}">
        <p14:creationId xmlns:p14="http://schemas.microsoft.com/office/powerpoint/2010/main" val="3528221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 table can be changed using the keywords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ALTER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TABLE</a:t>
            </a:r>
            <a:endParaRPr lang="en-US" dirty="0">
              <a:solidFill>
                <a:schemeClr val="bg1"/>
              </a:solidFill>
            </a:endParaRPr>
          </a:p>
          <a:p>
            <a:pPr>
              <a:spcBef>
                <a:spcPts val="11400"/>
              </a:spcBef>
            </a:pPr>
            <a:r>
              <a:rPr lang="en-US" dirty="0"/>
              <a:t>Add new column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Altering Tables Using SQL (1)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39737" y="4244756"/>
            <a:ext cx="5366263" cy="99719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chemeClr val="tx2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ALTER TABLE employees</a:t>
            </a:r>
          </a:p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ADD COLUMN</a:t>
            </a:r>
            <a:r>
              <a:rPr lang="en-US" sz="2800" b="1" noProof="1">
                <a:solidFill>
                  <a:schemeClr val="tx2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salary DECIMAL;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39737" y="2143269"/>
            <a:ext cx="5366263" cy="54476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ALTER TABLE</a:t>
            </a:r>
            <a:r>
              <a:rPr lang="en-US" sz="2800" b="1" noProof="1">
                <a:solidFill>
                  <a:schemeClr val="accent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</a:t>
            </a:r>
            <a:r>
              <a:rPr lang="en-US" sz="2800" b="1" noProof="1">
                <a:solidFill>
                  <a:schemeClr val="tx2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employees;</a:t>
            </a:r>
          </a:p>
        </p:txBody>
      </p:sp>
      <p:sp>
        <p:nvSpPr>
          <p:cNvPr id="8" name="AutoShape 5"/>
          <p:cNvSpPr>
            <a:spLocks noChangeArrowheads="1"/>
          </p:cNvSpPr>
          <p:nvPr/>
        </p:nvSpPr>
        <p:spPr bwMode="auto">
          <a:xfrm>
            <a:off x="4831275" y="2625546"/>
            <a:ext cx="2148000" cy="550417"/>
          </a:xfrm>
          <a:prstGeom prst="wedgeRoundRectCallout">
            <a:avLst>
              <a:gd name="adj1" fmla="val -69727"/>
              <a:gd name="adj2" fmla="val -57359"/>
              <a:gd name="adj3" fmla="val 16667"/>
            </a:avLst>
          </a:prstGeom>
          <a:solidFill>
            <a:srgbClr val="234465">
              <a:alpha val="80000"/>
            </a:srgb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Table name</a:t>
            </a:r>
            <a:endParaRPr lang="bg-BG" sz="24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AutoShape 5"/>
          <p:cNvSpPr>
            <a:spLocks noChangeArrowheads="1"/>
          </p:cNvSpPr>
          <p:nvPr/>
        </p:nvSpPr>
        <p:spPr bwMode="auto">
          <a:xfrm>
            <a:off x="606000" y="5241952"/>
            <a:ext cx="2365376" cy="472110"/>
          </a:xfrm>
          <a:prstGeom prst="wedgeRoundRectCallout">
            <a:avLst>
              <a:gd name="adj1" fmla="val 65759"/>
              <a:gd name="adj2" fmla="val -61185"/>
              <a:gd name="adj3" fmla="val 16667"/>
            </a:avLst>
          </a:prstGeom>
          <a:solidFill>
            <a:srgbClr val="234465">
              <a:alpha val="80000"/>
            </a:srgb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Column name</a:t>
            </a:r>
            <a:endParaRPr lang="bg-BG" sz="24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AutoShape 5"/>
          <p:cNvSpPr>
            <a:spLocks noChangeArrowheads="1"/>
          </p:cNvSpPr>
          <p:nvPr/>
        </p:nvSpPr>
        <p:spPr bwMode="auto">
          <a:xfrm>
            <a:off x="5466000" y="5223109"/>
            <a:ext cx="1828800" cy="472110"/>
          </a:xfrm>
          <a:prstGeom prst="wedgeRoundRectCallout">
            <a:avLst>
              <a:gd name="adj1" fmla="val -64955"/>
              <a:gd name="adj2" fmla="val -61507"/>
              <a:gd name="adj3" fmla="val 16667"/>
            </a:avLst>
          </a:prstGeom>
          <a:solidFill>
            <a:srgbClr val="234465">
              <a:alpha val="80000"/>
            </a:srgb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type</a:t>
            </a:r>
            <a:endParaRPr lang="bg-BG" sz="24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56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3545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10" grpId="0" animBg="1"/>
      <p:bldP spid="11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Delete existing column</a:t>
            </a:r>
          </a:p>
          <a:p>
            <a:pPr>
              <a:spcBef>
                <a:spcPts val="14400"/>
              </a:spcBef>
            </a:pPr>
            <a:r>
              <a:rPr lang="en-US" dirty="0"/>
              <a:t>Modify data type of existing column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Altering Tables Using SQL (2)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92769" y="4503922"/>
            <a:ext cx="7013576" cy="99719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ALTER TABLE </a:t>
            </a:r>
            <a:r>
              <a:rPr lang="en-US" sz="2800" b="1" noProof="1">
                <a:latin typeface="Consolas" panose="020B0609020204030204" pitchFamily="49" charset="0"/>
                <a:cs typeface="Arial" panose="020B0604020202020204" pitchFamily="34" charset="0"/>
              </a:rPr>
              <a:t>people</a:t>
            </a:r>
            <a:br>
              <a:rPr lang="en-US" sz="2800" b="1" noProof="1">
                <a:solidFill>
                  <a:schemeClr val="tx2"/>
                </a:solidFill>
                <a:latin typeface="Consolas" panose="020B0609020204030204" pitchFamily="49" charset="0"/>
                <a:cs typeface="Arial" panose="020B0604020202020204" pitchFamily="34" charset="0"/>
              </a:rPr>
            </a:br>
            <a:r>
              <a:rPr lang="en-US" sz="2800" b="1" noProof="1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MODIFY COLUMN </a:t>
            </a:r>
            <a:r>
              <a:rPr lang="en-US" sz="2800" b="1" noProof="1">
                <a:latin typeface="Consolas" panose="020B0609020204030204" pitchFamily="49" charset="0"/>
                <a:cs typeface="Arial" panose="020B0604020202020204" pitchFamily="34" charset="0"/>
              </a:rPr>
              <a:t>email VARCHAR(100);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692769" y="2106293"/>
            <a:ext cx="7013576" cy="99719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sz="2800" b="1" noProof="1">
                <a:latin typeface="Consolas" panose="020B0609020204030204" pitchFamily="49" charset="0"/>
                <a:cs typeface="Arial" panose="020B0604020202020204" pitchFamily="34" charset="0"/>
              </a:rPr>
              <a:t>ALTER TABLE people</a:t>
            </a:r>
          </a:p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DROP COLUMN</a:t>
            </a:r>
            <a:r>
              <a:rPr lang="en-US" sz="2800" b="1" noProof="1">
                <a:solidFill>
                  <a:schemeClr val="tx2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</a:t>
            </a:r>
            <a:r>
              <a:rPr lang="en-US" sz="2800" b="1" noProof="1">
                <a:latin typeface="Consolas" panose="020B0609020204030204" pitchFamily="49" charset="0"/>
                <a:cs typeface="Arial" panose="020B0604020202020204" pitchFamily="34" charset="0"/>
              </a:rPr>
              <a:t>full_name;</a:t>
            </a:r>
          </a:p>
        </p:txBody>
      </p:sp>
      <p:sp>
        <p:nvSpPr>
          <p:cNvPr id="9" name="AutoShape 5"/>
          <p:cNvSpPr>
            <a:spLocks noChangeArrowheads="1"/>
          </p:cNvSpPr>
          <p:nvPr/>
        </p:nvSpPr>
        <p:spPr bwMode="auto">
          <a:xfrm>
            <a:off x="4953000" y="2125765"/>
            <a:ext cx="2286000" cy="516143"/>
          </a:xfrm>
          <a:prstGeom prst="wedgeRoundRectCallout">
            <a:avLst>
              <a:gd name="adj1" fmla="val -60024"/>
              <a:gd name="adj2" fmla="val 50780"/>
              <a:gd name="adj3" fmla="val 16667"/>
            </a:avLst>
          </a:prstGeom>
          <a:solidFill>
            <a:srgbClr val="234465">
              <a:alpha val="80000"/>
            </a:srgb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Column name</a:t>
            </a:r>
            <a:endParaRPr lang="bg-BG" sz="24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AutoShape 5"/>
          <p:cNvSpPr>
            <a:spLocks noChangeArrowheads="1"/>
          </p:cNvSpPr>
          <p:nvPr/>
        </p:nvSpPr>
        <p:spPr bwMode="auto">
          <a:xfrm>
            <a:off x="692769" y="5493918"/>
            <a:ext cx="2751773" cy="439841"/>
          </a:xfrm>
          <a:prstGeom prst="wedgeRoundRectCallout">
            <a:avLst>
              <a:gd name="adj1" fmla="val 66363"/>
              <a:gd name="adj2" fmla="val -61582"/>
              <a:gd name="adj3" fmla="val 16667"/>
            </a:avLst>
          </a:prstGeom>
          <a:solidFill>
            <a:srgbClr val="234465">
              <a:alpha val="80000"/>
            </a:srgb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Column name</a:t>
            </a:r>
            <a:endParaRPr lang="bg-BG" sz="24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AutoShape 5"/>
          <p:cNvSpPr>
            <a:spLocks noChangeArrowheads="1"/>
          </p:cNvSpPr>
          <p:nvPr/>
        </p:nvSpPr>
        <p:spPr bwMode="auto">
          <a:xfrm>
            <a:off x="5736000" y="5482686"/>
            <a:ext cx="2667000" cy="516041"/>
          </a:xfrm>
          <a:prstGeom prst="wedgeRoundRectCallout">
            <a:avLst>
              <a:gd name="adj1" fmla="val -63192"/>
              <a:gd name="adj2" fmla="val -57905"/>
              <a:gd name="adj3" fmla="val 16667"/>
            </a:avLst>
          </a:prstGeom>
          <a:solidFill>
            <a:srgbClr val="234465">
              <a:alpha val="80000"/>
            </a:srgb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New data type</a:t>
            </a:r>
            <a:endParaRPr lang="bg-BG" sz="24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57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60936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0" grpId="0" animBg="1"/>
      <p:bldP spid="11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spcBef>
                <a:spcPts val="11400"/>
              </a:spcBef>
            </a:pPr>
            <a:r>
              <a:rPr lang="en-US" dirty="0"/>
              <a:t>Add primary key to existing column</a:t>
            </a:r>
          </a:p>
          <a:p>
            <a:pPr>
              <a:spcBef>
                <a:spcPts val="14400"/>
              </a:spcBef>
            </a:pPr>
            <a:r>
              <a:rPr lang="en-US" dirty="0"/>
              <a:t>Add unique constraint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Altering Tables Using SQL (3)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51000" y="2053174"/>
            <a:ext cx="5220000" cy="144962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chemeClr val="tx2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ALTER TABLE people</a:t>
            </a:r>
            <a:br>
              <a:rPr lang="en-US" sz="2800" b="1" noProof="1">
                <a:solidFill>
                  <a:schemeClr val="tx2"/>
                </a:solidFill>
                <a:latin typeface="Consolas" panose="020B0609020204030204" pitchFamily="49" charset="0"/>
                <a:cs typeface="Arial" panose="020B0604020202020204" pitchFamily="34" charset="0"/>
              </a:rPr>
            </a:br>
            <a:r>
              <a:rPr lang="en-US" sz="2800" b="1" noProof="1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ADD CONSTRAINT </a:t>
            </a:r>
            <a:r>
              <a:rPr lang="en-US" sz="2800" b="1" noProof="1">
                <a:solidFill>
                  <a:schemeClr val="tx2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pk_id</a:t>
            </a:r>
          </a:p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PRIMARY KEY </a:t>
            </a:r>
            <a:r>
              <a:rPr lang="en-US" sz="2800" b="1" noProof="1">
                <a:solidFill>
                  <a:schemeClr val="tx2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(id);</a:t>
            </a:r>
          </a:p>
        </p:txBody>
      </p:sp>
      <p:sp>
        <p:nvSpPr>
          <p:cNvPr id="8" name="AutoShape 5"/>
          <p:cNvSpPr>
            <a:spLocks noChangeArrowheads="1"/>
          </p:cNvSpPr>
          <p:nvPr/>
        </p:nvSpPr>
        <p:spPr bwMode="auto">
          <a:xfrm>
            <a:off x="4899300" y="1996968"/>
            <a:ext cx="3048000" cy="700710"/>
          </a:xfrm>
          <a:prstGeom prst="wedgeRoundRectCallout">
            <a:avLst>
              <a:gd name="adj1" fmla="val -56469"/>
              <a:gd name="adj2" fmla="val 37128"/>
              <a:gd name="adj3" fmla="val 16667"/>
            </a:avLst>
          </a:prstGeom>
          <a:solidFill>
            <a:srgbClr val="234465">
              <a:alpha val="80000"/>
            </a:srgb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Constraint name</a:t>
            </a:r>
            <a:endParaRPr lang="bg-BG" sz="24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AutoShape 5"/>
          <p:cNvSpPr>
            <a:spLocks noChangeArrowheads="1"/>
          </p:cNvSpPr>
          <p:nvPr/>
        </p:nvSpPr>
        <p:spPr bwMode="auto">
          <a:xfrm>
            <a:off x="4645568" y="3000141"/>
            <a:ext cx="3688432" cy="1155479"/>
          </a:xfrm>
          <a:prstGeom prst="wedgeRoundRectCallout">
            <a:avLst>
              <a:gd name="adj1" fmla="val -64099"/>
              <a:gd name="adj2" fmla="val -31668"/>
              <a:gd name="adj3" fmla="val 16667"/>
            </a:avLst>
          </a:prstGeom>
          <a:solidFill>
            <a:srgbClr val="234465">
              <a:alpha val="80000"/>
            </a:srgb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Column name</a:t>
            </a:r>
          </a:p>
          <a:p>
            <a:pPr algn="ctr"/>
            <a:r>
              <a:rPr lang="en-US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(more than one for composite key)</a:t>
            </a:r>
            <a:endParaRPr lang="bg-BG" sz="24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651000" y="4505976"/>
            <a:ext cx="5220000" cy="144962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chemeClr val="tx2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ALTER TABLE people</a:t>
            </a:r>
            <a:br>
              <a:rPr lang="en-US" sz="2800" b="1" noProof="1">
                <a:solidFill>
                  <a:schemeClr val="tx2"/>
                </a:solidFill>
                <a:latin typeface="Consolas" panose="020B0609020204030204" pitchFamily="49" charset="0"/>
                <a:cs typeface="Arial" panose="020B0604020202020204" pitchFamily="34" charset="0"/>
              </a:rPr>
            </a:br>
            <a:r>
              <a:rPr lang="fr-FR" sz="2800" b="1" noProof="1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ADD CONSTRAINT </a:t>
            </a:r>
            <a:r>
              <a:rPr lang="fr-FR" sz="2800" b="1" noProof="1">
                <a:solidFill>
                  <a:schemeClr val="tx2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uq_email</a:t>
            </a:r>
          </a:p>
          <a:p>
            <a:pPr>
              <a:lnSpc>
                <a:spcPct val="105000"/>
              </a:lnSpc>
            </a:pPr>
            <a:r>
              <a:rPr lang="fr-FR" sz="2800" b="1" noProof="1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UNIQUE</a:t>
            </a:r>
            <a:r>
              <a:rPr lang="fr-FR" sz="2800" b="1" noProof="1">
                <a:solidFill>
                  <a:schemeClr val="accent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</a:t>
            </a:r>
            <a:r>
              <a:rPr lang="fr-FR" sz="2800" b="1" noProof="1">
                <a:solidFill>
                  <a:schemeClr val="tx2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(email)</a:t>
            </a:r>
            <a:endParaRPr lang="en-US" sz="2800" b="1" noProof="1">
              <a:solidFill>
                <a:schemeClr val="tx2"/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11" name="AutoShape 5"/>
          <p:cNvSpPr>
            <a:spLocks noChangeArrowheads="1"/>
          </p:cNvSpPr>
          <p:nvPr/>
        </p:nvSpPr>
        <p:spPr bwMode="auto">
          <a:xfrm>
            <a:off x="5286000" y="4308346"/>
            <a:ext cx="3048000" cy="700710"/>
          </a:xfrm>
          <a:prstGeom prst="wedgeRoundRectCallout">
            <a:avLst>
              <a:gd name="adj1" fmla="val -59184"/>
              <a:gd name="adj2" fmla="val 49091"/>
              <a:gd name="adj3" fmla="val 16667"/>
            </a:avLst>
          </a:prstGeom>
          <a:solidFill>
            <a:srgbClr val="234465">
              <a:alpha val="80000"/>
            </a:srgb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Constraint name</a:t>
            </a:r>
            <a:endParaRPr lang="bg-BG" sz="24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AutoShape 5"/>
          <p:cNvSpPr>
            <a:spLocks noChangeArrowheads="1"/>
          </p:cNvSpPr>
          <p:nvPr/>
        </p:nvSpPr>
        <p:spPr bwMode="auto">
          <a:xfrm>
            <a:off x="3846000" y="5661875"/>
            <a:ext cx="3048000" cy="700710"/>
          </a:xfrm>
          <a:prstGeom prst="wedgeRoundRectCallout">
            <a:avLst>
              <a:gd name="adj1" fmla="val -61796"/>
              <a:gd name="adj2" fmla="val -46174"/>
              <a:gd name="adj3" fmla="val 16667"/>
            </a:avLst>
          </a:prstGeom>
          <a:solidFill>
            <a:srgbClr val="234465">
              <a:alpha val="80000"/>
            </a:srgb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Columns name(s)</a:t>
            </a:r>
            <a:endParaRPr lang="bg-BG" sz="24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58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74806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3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spcBef>
                <a:spcPts val="11400"/>
              </a:spcBef>
            </a:pPr>
            <a:r>
              <a:rPr lang="en-US" sz="3400" dirty="0"/>
              <a:t>Set default value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Altering Tables Using SQL (4)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51000" y="2214000"/>
            <a:ext cx="8226424" cy="99719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chemeClr val="tx2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ALTER TABLE people</a:t>
            </a:r>
            <a:br>
              <a:rPr lang="en-US" sz="2800" b="1" noProof="1">
                <a:solidFill>
                  <a:schemeClr val="tx2"/>
                </a:solidFill>
                <a:latin typeface="Consolas" panose="020B0609020204030204" pitchFamily="49" charset="0"/>
                <a:cs typeface="Arial" panose="020B0604020202020204" pitchFamily="34" charset="0"/>
              </a:rPr>
            </a:br>
            <a:r>
              <a:rPr lang="en-US" sz="2800" b="1" noProof="1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ALTER COLUMN </a:t>
            </a:r>
            <a:r>
              <a:rPr lang="en-US" sz="2800" b="1" noProof="1">
                <a:solidFill>
                  <a:schemeClr val="tx2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balance</a:t>
            </a:r>
            <a:r>
              <a:rPr lang="en-US" sz="2800" b="1" noProof="1">
                <a:solidFill>
                  <a:schemeClr val="accent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</a:t>
            </a:r>
            <a:r>
              <a:rPr lang="en-US" sz="2800" b="1" noProof="1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SET DEFAULT </a:t>
            </a:r>
            <a:r>
              <a:rPr lang="en-US" sz="2800" b="1" noProof="1">
                <a:solidFill>
                  <a:schemeClr val="tx2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0;</a:t>
            </a:r>
          </a:p>
        </p:txBody>
      </p:sp>
      <p:sp>
        <p:nvSpPr>
          <p:cNvPr id="8" name="AutoShape 5"/>
          <p:cNvSpPr>
            <a:spLocks noChangeArrowheads="1"/>
          </p:cNvSpPr>
          <p:nvPr/>
        </p:nvSpPr>
        <p:spPr bwMode="auto">
          <a:xfrm>
            <a:off x="4341000" y="3211196"/>
            <a:ext cx="2590800" cy="542547"/>
          </a:xfrm>
          <a:prstGeom prst="wedgeRoundRectCallout">
            <a:avLst>
              <a:gd name="adj1" fmla="val -64417"/>
              <a:gd name="adj2" fmla="val -57357"/>
              <a:gd name="adj3" fmla="val 16667"/>
            </a:avLst>
          </a:prstGeom>
          <a:solidFill>
            <a:srgbClr val="234465">
              <a:alpha val="80000"/>
            </a:srgb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Column name</a:t>
            </a:r>
            <a:endParaRPr lang="bg-BG" sz="24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AutoShape 5"/>
          <p:cNvSpPr>
            <a:spLocks noChangeArrowheads="1"/>
          </p:cNvSpPr>
          <p:nvPr/>
        </p:nvSpPr>
        <p:spPr bwMode="auto">
          <a:xfrm>
            <a:off x="7637203" y="2214000"/>
            <a:ext cx="2592388" cy="486572"/>
          </a:xfrm>
          <a:prstGeom prst="wedgeRoundRectCallout">
            <a:avLst>
              <a:gd name="adj1" fmla="val -62174"/>
              <a:gd name="adj2" fmla="val 51509"/>
              <a:gd name="adj3" fmla="val 16667"/>
            </a:avLst>
          </a:prstGeom>
          <a:solidFill>
            <a:srgbClr val="234465">
              <a:alpha val="80000"/>
            </a:srgb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Default value</a:t>
            </a:r>
            <a:endParaRPr lang="bg-BG" sz="24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59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12172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vs. Management (1)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235B9BC-5281-407B-8BDE-FD3FE3B5EA8E}"/>
              </a:ext>
            </a:extLst>
          </p:cNvPr>
          <p:cNvSpPr/>
          <p:nvPr/>
        </p:nvSpPr>
        <p:spPr>
          <a:xfrm>
            <a:off x="1676400" y="1493221"/>
            <a:ext cx="3823666" cy="4740279"/>
          </a:xfrm>
          <a:prstGeom prst="rect">
            <a:avLst/>
          </a:prstGeom>
          <a:solidFill>
            <a:srgbClr val="E9EBEF">
              <a:alpha val="36000"/>
            </a:srgbClr>
          </a:solidFill>
          <a:ln w="12700">
            <a:solidFill>
              <a:srgbClr val="A3AB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860785-6C90-408A-AB02-D094BFA68345}"/>
              </a:ext>
            </a:extLst>
          </p:cNvPr>
          <p:cNvSpPr txBox="1"/>
          <p:nvPr/>
        </p:nvSpPr>
        <p:spPr>
          <a:xfrm>
            <a:off x="2435898" y="1571151"/>
            <a:ext cx="23046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u="sng" dirty="0"/>
              <a:t>SALES RECEIPT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068168-4055-4C9C-AD59-4E718C67B5B6}"/>
              </a:ext>
            </a:extLst>
          </p:cNvPr>
          <p:cNvSpPr txBox="1"/>
          <p:nvPr/>
        </p:nvSpPr>
        <p:spPr>
          <a:xfrm>
            <a:off x="3214041" y="2126184"/>
            <a:ext cx="20836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/>
              <a:t>Date: 07/16/2016</a:t>
            </a:r>
          </a:p>
          <a:p>
            <a:pPr algn="r"/>
            <a:r>
              <a:rPr lang="en-US" sz="2000" dirty="0"/>
              <a:t>Order#:[00315]</a:t>
            </a:r>
          </a:p>
          <a:p>
            <a:endParaRPr lang="en-US" sz="2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9B7187F-C24F-423B-9C0C-39BFA1A493FD}"/>
              </a:ext>
            </a:extLst>
          </p:cNvPr>
          <p:cNvSpPr txBox="1"/>
          <p:nvPr/>
        </p:nvSpPr>
        <p:spPr>
          <a:xfrm>
            <a:off x="1749744" y="3069433"/>
            <a:ext cx="3678884" cy="23083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Customer: David Rivers</a:t>
            </a:r>
          </a:p>
          <a:p>
            <a:r>
              <a:rPr lang="en-US" dirty="0"/>
              <a:t>Product: Oil Pump</a:t>
            </a:r>
          </a:p>
          <a:p>
            <a:r>
              <a:rPr lang="en-US" dirty="0"/>
              <a:t>S/N: OP147-0623</a:t>
            </a:r>
          </a:p>
          <a:p>
            <a:endParaRPr lang="en-US" dirty="0"/>
          </a:p>
          <a:p>
            <a:r>
              <a:rPr lang="en-US" dirty="0"/>
              <a:t>Unit Price:	</a:t>
            </a:r>
            <a:r>
              <a:rPr lang="en-US" b="1" dirty="0"/>
              <a:t>69.90</a:t>
            </a:r>
          </a:p>
          <a:p>
            <a:r>
              <a:rPr lang="en-US" dirty="0"/>
              <a:t>Qty:		</a:t>
            </a:r>
            <a:r>
              <a:rPr lang="en-US" b="1" dirty="0"/>
              <a:t>1</a:t>
            </a:r>
          </a:p>
          <a:p>
            <a:endParaRPr lang="en-US" dirty="0"/>
          </a:p>
          <a:p>
            <a:r>
              <a:rPr lang="en-US" b="1" dirty="0"/>
              <a:t>Total:</a:t>
            </a:r>
            <a:r>
              <a:rPr lang="en-US" dirty="0"/>
              <a:t>		</a:t>
            </a:r>
            <a:r>
              <a:rPr lang="en-US" b="1" dirty="0"/>
              <a:t>69.90</a:t>
            </a:r>
          </a:p>
        </p:txBody>
      </p:sp>
      <p:sp>
        <p:nvSpPr>
          <p:cNvPr id="25" name="AutoShape 7">
            <a:extLst>
              <a:ext uri="{FF2B5EF4-FFF2-40B4-BE49-F238E27FC236}">
                <a16:creationId xmlns:a16="http://schemas.microsoft.com/office/drawing/2014/main" id="{0FBE1FC4-994C-4348-A01E-8FDD206718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81483" y="1493221"/>
            <a:ext cx="3657600" cy="1426961"/>
          </a:xfrm>
          <a:prstGeom prst="wedgeRoundRectCallout">
            <a:avLst>
              <a:gd name="adj1" fmla="val -46816"/>
              <a:gd name="adj2" fmla="val 70033"/>
              <a:gd name="adj3" fmla="val 16667"/>
            </a:avLst>
          </a:prstGeom>
          <a:solidFill>
            <a:srgbClr val="4F6987">
              <a:alpha val="80000"/>
            </a:srgbClr>
          </a:solidFill>
          <a:ln w="19050">
            <a:solidFill>
              <a:srgbClr val="234465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0000" tIns="90000" rIns="270000" bIns="900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00315 – 07/16/2016</a:t>
            </a:r>
          </a:p>
          <a:p>
            <a:r>
              <a:rPr lang="en-US" dirty="0">
                <a:solidFill>
                  <a:schemeClr val="bg2"/>
                </a:solidFill>
              </a:rPr>
              <a:t>David Rivers</a:t>
            </a:r>
          </a:p>
          <a:p>
            <a:r>
              <a:rPr lang="en-US" dirty="0">
                <a:solidFill>
                  <a:schemeClr val="bg2"/>
                </a:solidFill>
              </a:rPr>
              <a:t>Oil Pump (OP147-0623)</a:t>
            </a:r>
          </a:p>
          <a:p>
            <a:r>
              <a:rPr lang="en-US" dirty="0">
                <a:solidFill>
                  <a:schemeClr val="bg2"/>
                </a:solidFill>
              </a:rPr>
              <a:t>1 x 69.90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DFCF2EE9-A90C-4E95-9452-DD7C0902F9AD}"/>
              </a:ext>
            </a:extLst>
          </p:cNvPr>
          <p:cNvSpPr/>
          <p:nvPr/>
        </p:nvSpPr>
        <p:spPr>
          <a:xfrm>
            <a:off x="3352800" y="2173648"/>
            <a:ext cx="1944842" cy="278182"/>
          </a:xfrm>
          <a:prstGeom prst="round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F4A8B726-1716-48F4-B01C-9FFDFE6ACBA7}"/>
              </a:ext>
            </a:extLst>
          </p:cNvPr>
          <p:cNvSpPr/>
          <p:nvPr/>
        </p:nvSpPr>
        <p:spPr>
          <a:xfrm>
            <a:off x="3352800" y="2497855"/>
            <a:ext cx="1944842" cy="278182"/>
          </a:xfrm>
          <a:prstGeom prst="round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E73A4488-F8FD-4351-B992-20A67CBA62C7}"/>
              </a:ext>
            </a:extLst>
          </p:cNvPr>
          <p:cNvSpPr/>
          <p:nvPr/>
        </p:nvSpPr>
        <p:spPr>
          <a:xfrm>
            <a:off x="2828959" y="3125315"/>
            <a:ext cx="1207594" cy="252893"/>
          </a:xfrm>
          <a:prstGeom prst="round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3A34B48A-7988-44B7-8A9F-D615261EC0D9}"/>
              </a:ext>
            </a:extLst>
          </p:cNvPr>
          <p:cNvSpPr/>
          <p:nvPr/>
        </p:nvSpPr>
        <p:spPr>
          <a:xfrm>
            <a:off x="2261088" y="3688975"/>
            <a:ext cx="1207594" cy="229903"/>
          </a:xfrm>
          <a:prstGeom prst="round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51E3634C-239D-42CD-9CCB-819E5DD9A08D}"/>
              </a:ext>
            </a:extLst>
          </p:cNvPr>
          <p:cNvSpPr/>
          <p:nvPr/>
        </p:nvSpPr>
        <p:spPr>
          <a:xfrm>
            <a:off x="3593416" y="4225186"/>
            <a:ext cx="652545" cy="252893"/>
          </a:xfrm>
          <a:prstGeom prst="round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14B4C6E4-8ECE-4AF4-8555-A34E4C3176B9}"/>
              </a:ext>
            </a:extLst>
          </p:cNvPr>
          <p:cNvSpPr/>
          <p:nvPr/>
        </p:nvSpPr>
        <p:spPr>
          <a:xfrm>
            <a:off x="3603296" y="4517901"/>
            <a:ext cx="652545" cy="229903"/>
          </a:xfrm>
          <a:prstGeom prst="round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D58C5960-CF65-4CCE-AFBD-15E449C23FF7}"/>
              </a:ext>
            </a:extLst>
          </p:cNvPr>
          <p:cNvSpPr/>
          <p:nvPr/>
        </p:nvSpPr>
        <p:spPr>
          <a:xfrm>
            <a:off x="2620514" y="3417511"/>
            <a:ext cx="973563" cy="229903"/>
          </a:xfrm>
          <a:prstGeom prst="round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6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24439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5" grpId="1" animBg="1"/>
      <p:bldP spid="24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76201" y="1196125"/>
            <a:ext cx="12005628" cy="5433275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Alter</a:t>
            </a:r>
            <a:r>
              <a:rPr lang="en-US" dirty="0"/>
              <a:t> table</a:t>
            </a:r>
          </a:p>
          <a:p>
            <a:pPr marL="990266" lvl="1" indent="-457200"/>
            <a:r>
              <a:rPr lang="en-US" dirty="0"/>
              <a:t>Add a new column – "</a:t>
            </a:r>
            <a:r>
              <a:rPr lang="en-US" dirty="0" err="1"/>
              <a:t>middle_name</a:t>
            </a:r>
            <a:r>
              <a:rPr lang="en-US" dirty="0"/>
              <a:t>" to the "employees" table</a:t>
            </a:r>
          </a:p>
          <a:p>
            <a:pPr>
              <a:buClr>
                <a:schemeClr val="tx1"/>
              </a:buClr>
            </a:pPr>
            <a:r>
              <a:rPr lang="en-US" dirty="0"/>
              <a:t>Adding </a:t>
            </a:r>
            <a:r>
              <a:rPr lang="en-US" b="1" dirty="0">
                <a:solidFill>
                  <a:schemeClr val="bg1"/>
                </a:solidFill>
              </a:rPr>
              <a:t>Constraints</a:t>
            </a:r>
          </a:p>
          <a:p>
            <a:pPr marL="990266" lvl="1" indent="-457200"/>
            <a:r>
              <a:rPr lang="en-US" dirty="0"/>
              <a:t>Make "</a:t>
            </a:r>
            <a:r>
              <a:rPr lang="en-US" dirty="0" err="1"/>
              <a:t>category_id</a:t>
            </a:r>
            <a:r>
              <a:rPr lang="en-US" dirty="0"/>
              <a:t>" </a:t>
            </a:r>
            <a:r>
              <a:rPr lang="en-US" b="1" dirty="0">
                <a:solidFill>
                  <a:schemeClr val="bg1"/>
                </a:solidFill>
              </a:rPr>
              <a:t>foreign key </a:t>
            </a:r>
            <a:r>
              <a:rPr lang="en-US" dirty="0"/>
              <a:t>linked to "id" in </a:t>
            </a:r>
            <a:br>
              <a:rPr lang="en-US" dirty="0"/>
            </a:br>
            <a:r>
              <a:rPr lang="en-US" dirty="0"/>
              <a:t>the "categories" table</a:t>
            </a:r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Modifying</a:t>
            </a:r>
            <a:r>
              <a:rPr lang="en-US" dirty="0"/>
              <a:t> Columns</a:t>
            </a:r>
          </a:p>
          <a:p>
            <a:pPr marL="990266" lvl="1" indent="-457200"/>
            <a:r>
              <a:rPr lang="en-US" dirty="0"/>
              <a:t>Change the property "VARCHAR(50)" to "VARCHAR(100)" to the "</a:t>
            </a:r>
            <a:r>
              <a:rPr lang="en-US" dirty="0" err="1"/>
              <a:t>middle_name</a:t>
            </a:r>
            <a:r>
              <a:rPr lang="en-US" dirty="0"/>
              <a:t>" column in "employees" table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Problems: Alter Tables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60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10202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Картина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8471" y="1513018"/>
            <a:ext cx="2255058" cy="2255058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GB" dirty="0"/>
              <a:t>Deleting Data and Structures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8304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191942" y="1196125"/>
            <a:ext cx="11928502" cy="5201066"/>
          </a:xfrm>
        </p:spPr>
        <p:txBody>
          <a:bodyPr>
            <a:normAutofit/>
          </a:bodyPr>
          <a:lstStyle/>
          <a:p>
            <a:r>
              <a:rPr lang="en-US" sz="3400" dirty="0"/>
              <a:t>Deleting structures is called </a:t>
            </a:r>
            <a:r>
              <a:rPr lang="en-US" sz="3400" b="1" dirty="0">
                <a:solidFill>
                  <a:schemeClr val="bg1"/>
                </a:solidFill>
              </a:rPr>
              <a:t>dropping</a:t>
            </a:r>
          </a:p>
          <a:p>
            <a:pPr lvl="1"/>
            <a:r>
              <a:rPr lang="en-US" sz="3200" dirty="0"/>
              <a:t>You can drop </a:t>
            </a:r>
            <a:r>
              <a:rPr lang="en-US" sz="3200" b="1" dirty="0">
                <a:solidFill>
                  <a:schemeClr val="bg1"/>
                </a:solidFill>
              </a:rPr>
              <a:t>keys</a:t>
            </a:r>
            <a:r>
              <a:rPr lang="en-US" sz="3200" dirty="0"/>
              <a:t>,</a:t>
            </a:r>
            <a:r>
              <a:rPr lang="en-US" sz="3200" dirty="0">
                <a:solidFill>
                  <a:srgbClr val="F3BE60"/>
                </a:solidFill>
              </a:rPr>
              <a:t> </a:t>
            </a:r>
            <a:r>
              <a:rPr lang="en-US" sz="3200" b="1" dirty="0">
                <a:solidFill>
                  <a:schemeClr val="bg1"/>
                </a:solidFill>
              </a:rPr>
              <a:t>constraints</a:t>
            </a:r>
            <a:r>
              <a:rPr lang="en-US" sz="3200" dirty="0"/>
              <a:t>,</a:t>
            </a:r>
            <a:r>
              <a:rPr lang="en-US" sz="3200" dirty="0">
                <a:solidFill>
                  <a:srgbClr val="F3BE60"/>
                </a:solidFill>
              </a:rPr>
              <a:t> </a:t>
            </a:r>
            <a:r>
              <a:rPr lang="en-US" sz="3200" b="1" dirty="0">
                <a:solidFill>
                  <a:schemeClr val="bg1"/>
                </a:solidFill>
              </a:rPr>
              <a:t>tables</a:t>
            </a:r>
            <a:r>
              <a:rPr lang="en-US" sz="3200" dirty="0">
                <a:solidFill>
                  <a:srgbClr val="F3BE60"/>
                </a:solidFill>
              </a:rPr>
              <a:t> </a:t>
            </a:r>
            <a:r>
              <a:rPr lang="en-US" sz="3200" dirty="0"/>
              <a:t>and entire </a:t>
            </a:r>
            <a:r>
              <a:rPr lang="en-US" sz="3200" b="1" dirty="0">
                <a:solidFill>
                  <a:schemeClr val="bg1"/>
                </a:solidFill>
              </a:rPr>
              <a:t>databases</a:t>
            </a:r>
          </a:p>
          <a:p>
            <a:r>
              <a:rPr lang="en-US" sz="3400" dirty="0"/>
              <a:t>Deleting all data in a table is called </a:t>
            </a:r>
            <a:r>
              <a:rPr lang="en-US" sz="3400" b="1" dirty="0">
                <a:solidFill>
                  <a:schemeClr val="bg1"/>
                </a:solidFill>
              </a:rPr>
              <a:t>truncating</a:t>
            </a:r>
          </a:p>
          <a:p>
            <a:r>
              <a:rPr lang="en-US" sz="3400" dirty="0"/>
              <a:t>Both of these actions </a:t>
            </a:r>
            <a:r>
              <a:rPr lang="en-US" sz="3400" b="1" dirty="0">
                <a:solidFill>
                  <a:schemeClr val="bg1"/>
                </a:solidFill>
              </a:rPr>
              <a:t>cannot be undone </a:t>
            </a:r>
            <a:r>
              <a:rPr lang="en-US" sz="3400" dirty="0"/>
              <a:t>– use with caution!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Deleting from Database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62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49936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To delete all the entries in a table</a:t>
            </a:r>
          </a:p>
          <a:p>
            <a:pPr>
              <a:spcBef>
                <a:spcPts val="9000"/>
              </a:spcBef>
            </a:pPr>
            <a:r>
              <a:rPr lang="en-US" dirty="0"/>
              <a:t>To drop a table – delete data and structure</a:t>
            </a:r>
          </a:p>
          <a:p>
            <a:pPr>
              <a:spcBef>
                <a:spcPts val="9000"/>
              </a:spcBef>
            </a:pPr>
            <a:r>
              <a:rPr lang="en-US" dirty="0"/>
              <a:t>To drop entire database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Dropping and Truncating (1)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41000" y="1941105"/>
            <a:ext cx="6099176" cy="54476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TRUNCATE TABLE</a:t>
            </a:r>
            <a:r>
              <a:rPr lang="en-US" sz="2800" b="1" noProof="1">
                <a:solidFill>
                  <a:schemeClr val="accent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</a:t>
            </a:r>
            <a:r>
              <a:rPr lang="en-US" sz="2800" b="1" noProof="1">
                <a:latin typeface="Consolas" panose="020B0609020204030204" pitchFamily="49" charset="0"/>
                <a:cs typeface="Arial" panose="020B0604020202020204" pitchFamily="34" charset="0"/>
              </a:rPr>
              <a:t>employees;</a:t>
            </a:r>
          </a:p>
        </p:txBody>
      </p:sp>
      <p:sp>
        <p:nvSpPr>
          <p:cNvPr id="6" name="AutoShape 5"/>
          <p:cNvSpPr>
            <a:spLocks noChangeArrowheads="1"/>
          </p:cNvSpPr>
          <p:nvPr/>
        </p:nvSpPr>
        <p:spPr bwMode="auto">
          <a:xfrm>
            <a:off x="5556000" y="2486861"/>
            <a:ext cx="2271600" cy="498012"/>
          </a:xfrm>
          <a:prstGeom prst="wedgeRoundRectCallout">
            <a:avLst>
              <a:gd name="adj1" fmla="val -66777"/>
              <a:gd name="adj2" fmla="val -60091"/>
              <a:gd name="adj3" fmla="val 16667"/>
            </a:avLst>
          </a:prstGeom>
          <a:solidFill>
            <a:srgbClr val="234465">
              <a:alpha val="80000"/>
            </a:srgb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Table name</a:t>
            </a:r>
            <a:endParaRPr lang="bg-BG" sz="24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741000" y="3711621"/>
            <a:ext cx="6099176" cy="54476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DROP TABLE</a:t>
            </a:r>
            <a:r>
              <a:rPr lang="en-US" sz="2800" b="1" noProof="1">
                <a:solidFill>
                  <a:schemeClr val="accent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</a:t>
            </a:r>
            <a:r>
              <a:rPr lang="en-US" sz="2800" b="1" noProof="1">
                <a:latin typeface="Consolas" panose="020B0609020204030204" pitchFamily="49" charset="0"/>
                <a:cs typeface="Arial" panose="020B0604020202020204" pitchFamily="34" charset="0"/>
              </a:rPr>
              <a:t>employees;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741000" y="5453378"/>
            <a:ext cx="6099176" cy="54476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DROP DATABASE</a:t>
            </a:r>
            <a:r>
              <a:rPr lang="en-US" sz="2800" b="1" noProof="1">
                <a:solidFill>
                  <a:schemeClr val="accent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</a:t>
            </a:r>
            <a:r>
              <a:rPr lang="en-US" sz="2800" b="1" noProof="1">
                <a:latin typeface="Consolas" panose="020B0609020204030204" pitchFamily="49" charset="0"/>
                <a:cs typeface="Arial" panose="020B0604020202020204" pitchFamily="34" charset="0"/>
              </a:rPr>
              <a:t>soft_uni;</a:t>
            </a:r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63</a:t>
            </a:fld>
            <a:endParaRPr lang="en-US" noProof="0" dirty="0"/>
          </a:p>
        </p:txBody>
      </p:sp>
      <p:sp>
        <p:nvSpPr>
          <p:cNvPr id="12" name="AutoShape 5"/>
          <p:cNvSpPr>
            <a:spLocks noChangeArrowheads="1"/>
          </p:cNvSpPr>
          <p:nvPr/>
        </p:nvSpPr>
        <p:spPr bwMode="auto">
          <a:xfrm>
            <a:off x="5068534" y="4263302"/>
            <a:ext cx="2271600" cy="498012"/>
          </a:xfrm>
          <a:prstGeom prst="wedgeRoundRectCallout">
            <a:avLst>
              <a:gd name="adj1" fmla="val -71457"/>
              <a:gd name="adj2" fmla="val -64288"/>
              <a:gd name="adj3" fmla="val 16667"/>
            </a:avLst>
          </a:prstGeom>
          <a:solidFill>
            <a:srgbClr val="234465">
              <a:alpha val="80000"/>
            </a:srgb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Table name</a:t>
            </a:r>
            <a:endParaRPr lang="bg-BG" sz="24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AutoShape 5"/>
          <p:cNvSpPr>
            <a:spLocks noChangeArrowheads="1"/>
          </p:cNvSpPr>
          <p:nvPr/>
        </p:nvSpPr>
        <p:spPr bwMode="auto">
          <a:xfrm>
            <a:off x="5286000" y="5990480"/>
            <a:ext cx="2271600" cy="498012"/>
          </a:xfrm>
          <a:prstGeom prst="wedgeRoundRectCallout">
            <a:avLst>
              <a:gd name="adj1" fmla="val -66749"/>
              <a:gd name="adj2" fmla="val -65828"/>
              <a:gd name="adj3" fmla="val 16667"/>
            </a:avLst>
          </a:prstGeom>
          <a:solidFill>
            <a:srgbClr val="234465">
              <a:alpha val="80000"/>
            </a:srgb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Database name</a:t>
            </a:r>
            <a:endParaRPr lang="bg-BG" sz="24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43712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 animBg="1"/>
      <p:bldP spid="12" grpId="0" animBg="1"/>
      <p:bldP spid="13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To remove a constraining rule from a column</a:t>
            </a:r>
          </a:p>
          <a:p>
            <a:pPr lvl="1"/>
            <a:r>
              <a:rPr lang="en-US" dirty="0"/>
              <a:t>Primary keys, value constraints and unique fields</a:t>
            </a:r>
          </a:p>
          <a:p>
            <a:pPr>
              <a:spcBef>
                <a:spcPts val="14400"/>
              </a:spcBef>
            </a:pPr>
            <a:r>
              <a:rPr lang="en-US" dirty="0"/>
              <a:t>To remove </a:t>
            </a:r>
            <a:r>
              <a:rPr lang="en-US" b="1" dirty="0">
                <a:solidFill>
                  <a:schemeClr val="bg1"/>
                </a:solidFill>
              </a:rPr>
              <a:t>DEFAULT</a:t>
            </a:r>
            <a:r>
              <a:rPr lang="en-US" dirty="0"/>
              <a:t> value (if not specified, revert to </a:t>
            </a:r>
            <a:r>
              <a:rPr lang="en-US" b="1" dirty="0">
                <a:solidFill>
                  <a:schemeClr val="bg1"/>
                </a:solidFill>
              </a:rPr>
              <a:t>NULL</a:t>
            </a:r>
            <a:r>
              <a:rPr lang="en-US" dirty="0"/>
              <a:t>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Dropping and Truncating (2)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101000" y="2718973"/>
            <a:ext cx="6099176" cy="99719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ALTER TABLE </a:t>
            </a:r>
            <a:r>
              <a:rPr lang="en-US" sz="2800" b="1" noProof="1">
                <a:latin typeface="Consolas" panose="020B0609020204030204" pitchFamily="49" charset="0"/>
                <a:cs typeface="Arial" panose="020B0604020202020204" pitchFamily="34" charset="0"/>
              </a:rPr>
              <a:t>employess</a:t>
            </a:r>
            <a:br>
              <a:rPr lang="en-US" sz="2800" b="1" noProof="1">
                <a:solidFill>
                  <a:schemeClr val="accent1"/>
                </a:solidFill>
                <a:latin typeface="Consolas" panose="020B0609020204030204" pitchFamily="49" charset="0"/>
                <a:cs typeface="Arial" panose="020B0604020202020204" pitchFamily="34" charset="0"/>
              </a:rPr>
            </a:br>
            <a:r>
              <a:rPr lang="en-US" sz="2800" b="1" noProof="1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DROP CONSTRAINT </a:t>
            </a:r>
            <a:r>
              <a:rPr lang="en-US" sz="2800" b="1" noProof="1">
                <a:latin typeface="Consolas" panose="020B0609020204030204" pitchFamily="49" charset="0"/>
                <a:cs typeface="Arial" panose="020B0604020202020204" pitchFamily="34" charset="0"/>
              </a:rPr>
              <a:t>pk_id;</a:t>
            </a:r>
          </a:p>
        </p:txBody>
      </p:sp>
      <p:sp>
        <p:nvSpPr>
          <p:cNvPr id="6" name="AutoShape 5"/>
          <p:cNvSpPr>
            <a:spLocks noChangeArrowheads="1"/>
          </p:cNvSpPr>
          <p:nvPr/>
        </p:nvSpPr>
        <p:spPr bwMode="auto">
          <a:xfrm>
            <a:off x="5752376" y="2601844"/>
            <a:ext cx="1905000" cy="459798"/>
          </a:xfrm>
          <a:prstGeom prst="wedgeRoundRectCallout">
            <a:avLst>
              <a:gd name="adj1" fmla="val -68953"/>
              <a:gd name="adj2" fmla="val 36013"/>
              <a:gd name="adj3" fmla="val 16667"/>
            </a:avLst>
          </a:prstGeom>
          <a:solidFill>
            <a:srgbClr val="234465">
              <a:alpha val="80000"/>
            </a:srgb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Table name</a:t>
            </a:r>
            <a:endParaRPr lang="bg-BG" sz="24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AutoShape 5"/>
          <p:cNvSpPr>
            <a:spLocks noChangeArrowheads="1"/>
          </p:cNvSpPr>
          <p:nvPr/>
        </p:nvSpPr>
        <p:spPr bwMode="auto">
          <a:xfrm>
            <a:off x="5752376" y="3404310"/>
            <a:ext cx="2819400" cy="464429"/>
          </a:xfrm>
          <a:prstGeom prst="wedgeRoundRectCallout">
            <a:avLst>
              <a:gd name="adj1" fmla="val -59094"/>
              <a:gd name="adj2" fmla="val -36182"/>
              <a:gd name="adj3" fmla="val 16667"/>
            </a:avLst>
          </a:prstGeom>
          <a:solidFill>
            <a:srgbClr val="234465">
              <a:alpha val="80000"/>
            </a:srgb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Constraint name</a:t>
            </a:r>
            <a:endParaRPr lang="bg-BG" sz="24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101000" y="5057372"/>
            <a:ext cx="6099176" cy="144962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ALTER TABLE </a:t>
            </a:r>
            <a:r>
              <a:rPr lang="en-US" sz="2800" b="1" noProof="1">
                <a:latin typeface="Consolas" panose="020B0609020204030204" pitchFamily="49" charset="0"/>
                <a:cs typeface="Arial" panose="020B0604020202020204" pitchFamily="34" charset="0"/>
              </a:rPr>
              <a:t>employess</a:t>
            </a:r>
            <a:br>
              <a:rPr lang="en-US" sz="2800" b="1" noProof="1">
                <a:solidFill>
                  <a:schemeClr val="accent1"/>
                </a:solidFill>
                <a:latin typeface="Consolas" panose="020B0609020204030204" pitchFamily="49" charset="0"/>
                <a:cs typeface="Arial" panose="020B0604020202020204" pitchFamily="34" charset="0"/>
              </a:rPr>
            </a:br>
            <a:r>
              <a:rPr lang="en-US" sz="2800" b="1" noProof="1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ALTER COLUMN </a:t>
            </a:r>
            <a:r>
              <a:rPr lang="en-US" sz="2800" b="1" noProof="1">
                <a:latin typeface="Consolas" panose="020B0609020204030204" pitchFamily="49" charset="0"/>
                <a:cs typeface="Arial" panose="020B0604020202020204" pitchFamily="34" charset="0"/>
              </a:rPr>
              <a:t>clients</a:t>
            </a:r>
          </a:p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DROP DEFAULT;</a:t>
            </a:r>
          </a:p>
        </p:txBody>
      </p:sp>
      <p:sp>
        <p:nvSpPr>
          <p:cNvPr id="13" name="AutoShape 5"/>
          <p:cNvSpPr>
            <a:spLocks noChangeArrowheads="1"/>
          </p:cNvSpPr>
          <p:nvPr/>
        </p:nvSpPr>
        <p:spPr bwMode="auto">
          <a:xfrm>
            <a:off x="5466000" y="5761342"/>
            <a:ext cx="2438400" cy="523475"/>
          </a:xfrm>
          <a:prstGeom prst="wedgeRoundRectCallout">
            <a:avLst>
              <a:gd name="adj1" fmla="val -61828"/>
              <a:gd name="adj2" fmla="val -32426"/>
              <a:gd name="adj3" fmla="val 16667"/>
            </a:avLst>
          </a:prstGeom>
          <a:solidFill>
            <a:srgbClr val="234465">
              <a:alpha val="80000"/>
            </a:srgb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Columns name</a:t>
            </a:r>
            <a:endParaRPr lang="bg-BG" sz="24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AutoShape 5"/>
          <p:cNvSpPr>
            <a:spLocks noChangeArrowheads="1"/>
          </p:cNvSpPr>
          <p:nvPr/>
        </p:nvSpPr>
        <p:spPr bwMode="auto">
          <a:xfrm>
            <a:off x="5601000" y="4904802"/>
            <a:ext cx="1839494" cy="492985"/>
          </a:xfrm>
          <a:prstGeom prst="wedgeRoundRectCallout">
            <a:avLst>
              <a:gd name="adj1" fmla="val -62244"/>
              <a:gd name="adj2" fmla="val 33822"/>
              <a:gd name="adj3" fmla="val 16667"/>
            </a:avLst>
          </a:prstGeom>
          <a:solidFill>
            <a:srgbClr val="234465">
              <a:alpha val="80000"/>
            </a:srgb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Table name</a:t>
            </a:r>
            <a:endParaRPr lang="bg-BG" sz="24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64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30488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0E49D336-45B6-44D3-97C4-E28F8DEA2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69725" y="1656226"/>
            <a:ext cx="7581212" cy="4772369"/>
          </a:xfrm>
        </p:spPr>
        <p:txBody>
          <a:bodyPr/>
          <a:lstStyle>
            <a:lvl1pPr marL="514350" indent="-514350"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</a:defRPr>
            </a:lvl1pPr>
            <a:lvl2pPr marL="112393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1733520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3pPr>
            <a:lvl4pPr marL="234310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4pPr>
            <a:lvl5pPr marL="2952689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AFE522-EB7D-4931-A015-9A7E8A98517D}"/>
              </a:ext>
            </a:extLst>
          </p:cNvPr>
          <p:cNvGrpSpPr/>
          <p:nvPr/>
        </p:nvGrpSpPr>
        <p:grpSpPr>
          <a:xfrm>
            <a:off x="191942" y="1419750"/>
            <a:ext cx="8632995" cy="5300339"/>
            <a:chOff x="472011" y="1508786"/>
            <a:chExt cx="3799787" cy="4865561"/>
          </a:xfrm>
        </p:grpSpPr>
        <p:sp>
          <p:nvSpPr>
            <p:cNvPr id="10" name="Rounded Rectangle 10">
              <a:extLst>
                <a:ext uri="{FF2B5EF4-FFF2-40B4-BE49-F238E27FC236}">
                  <a16:creationId xmlns:a16="http://schemas.microsoft.com/office/drawing/2014/main" id="{18F78F23-3D09-4B63-8DF9-D49CFBB145EE}"/>
                </a:ext>
              </a:extLst>
            </p:cNvPr>
            <p:cNvSpPr/>
            <p:nvPr userDrawn="1"/>
          </p:nvSpPr>
          <p:spPr>
            <a:xfrm>
              <a:off x="472011" y="1508786"/>
              <a:ext cx="3799787" cy="4865561"/>
            </a:xfrm>
            <a:prstGeom prst="roundRect">
              <a:avLst>
                <a:gd name="adj" fmla="val 396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 dirty="0"/>
            </a:p>
          </p:txBody>
        </p:sp>
        <p:sp>
          <p:nvSpPr>
            <p:cNvPr id="11" name="Rounded Rectangle 16">
              <a:extLst>
                <a:ext uri="{FF2B5EF4-FFF2-40B4-BE49-F238E27FC236}">
                  <a16:creationId xmlns:a16="http://schemas.microsoft.com/office/drawing/2014/main" id="{F12C06CE-2BBE-46C2-B718-813794C58DF9}"/>
                </a:ext>
              </a:extLst>
            </p:cNvPr>
            <p:cNvSpPr/>
            <p:nvPr userDrawn="1"/>
          </p:nvSpPr>
          <p:spPr>
            <a:xfrm>
              <a:off x="540767" y="1781251"/>
              <a:ext cx="85794" cy="4320631"/>
            </a:xfrm>
            <a:prstGeom prst="roundRect">
              <a:avLst>
                <a:gd name="adj" fmla="val 50000"/>
              </a:avLst>
            </a:prstGeom>
            <a:solidFill>
              <a:schemeClr val="bg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>
                <a:solidFill>
                  <a:schemeClr val="bg1"/>
                </a:solidFill>
              </a:endParaRPr>
            </a:p>
          </p:txBody>
        </p:sp>
        <p:sp>
          <p:nvSpPr>
            <p:cNvPr id="12" name="Half Frame 11">
              <a:extLst>
                <a:ext uri="{FF2B5EF4-FFF2-40B4-BE49-F238E27FC236}">
                  <a16:creationId xmlns:a16="http://schemas.microsoft.com/office/drawing/2014/main" id="{66CDBB1E-AF3C-43FC-9F34-2DD691F81726}"/>
                </a:ext>
              </a:extLst>
            </p:cNvPr>
            <p:cNvSpPr/>
            <p:nvPr userDrawn="1"/>
          </p:nvSpPr>
          <p:spPr>
            <a:xfrm rot="5400000">
              <a:off x="3762569" y="1912372"/>
              <a:ext cx="669775" cy="238503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>
                <a:solidFill>
                  <a:schemeClr val="tx1"/>
                </a:solidFill>
              </a:endParaRP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CCC3A316-993C-4741-8826-E104F27650A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824937" y="3276641"/>
            <a:ext cx="2882677" cy="3119781"/>
          </a:xfrm>
          <a:prstGeom prst="rect">
            <a:avLst/>
          </a:prstGeom>
        </p:spPr>
      </p:pic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B96A0DF8-27E7-4DC8-BBE3-7238AAAEB845}"/>
              </a:ext>
            </a:extLst>
          </p:cNvPr>
          <p:cNvSpPr txBox="1">
            <a:spLocks/>
          </p:cNvSpPr>
          <p:nvPr/>
        </p:nvSpPr>
        <p:spPr>
          <a:xfrm>
            <a:off x="543074" y="1723768"/>
            <a:ext cx="7965961" cy="4600833"/>
          </a:xfrm>
          <a:prstGeom prst="rect">
            <a:avLst/>
          </a:prstGeom>
        </p:spPr>
        <p:txBody>
          <a:bodyPr vert="horz" lIns="108000" tIns="36000" rIns="108000" bIns="36000" rtlCol="0">
            <a:noAutofit/>
          </a:bodyPr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3400" dirty="0">
                <a:solidFill>
                  <a:schemeClr val="bg2"/>
                </a:solidFill>
              </a:rPr>
              <a:t>We communicate with the DB engine </a:t>
            </a:r>
            <a:br>
              <a:rPr lang="en-US" sz="3400" dirty="0">
                <a:solidFill>
                  <a:schemeClr val="bg2"/>
                </a:solidFill>
              </a:rPr>
            </a:br>
            <a:r>
              <a:rPr lang="en-US" sz="3400" dirty="0">
                <a:solidFill>
                  <a:schemeClr val="bg2"/>
                </a:solidFill>
              </a:rPr>
              <a:t>via </a:t>
            </a:r>
            <a:r>
              <a:rPr lang="en-US" sz="3400" b="1" dirty="0">
                <a:solidFill>
                  <a:schemeClr val="bg1"/>
                </a:solidFill>
              </a:rPr>
              <a:t>SQL</a:t>
            </a:r>
          </a:p>
          <a:p>
            <a:pPr>
              <a:lnSpc>
                <a:spcPct val="100000"/>
              </a:lnSpc>
            </a:pPr>
            <a:r>
              <a:rPr lang="en-US" sz="3400" dirty="0">
                <a:solidFill>
                  <a:schemeClr val="bg2"/>
                </a:solidFill>
              </a:rPr>
              <a:t>MySQL is a </a:t>
            </a:r>
            <a:r>
              <a:rPr lang="en-US" sz="3400" b="1" dirty="0">
                <a:solidFill>
                  <a:schemeClr val="bg1"/>
                </a:solidFill>
              </a:rPr>
              <a:t>multiplatform</a:t>
            </a:r>
            <a:r>
              <a:rPr lang="en-US" sz="3400" dirty="0">
                <a:solidFill>
                  <a:schemeClr val="bg2"/>
                </a:solidFill>
              </a:rPr>
              <a:t>  RDBMS </a:t>
            </a:r>
            <a:br>
              <a:rPr lang="en-US" sz="3400" dirty="0">
                <a:solidFill>
                  <a:schemeClr val="bg2"/>
                </a:solidFill>
              </a:rPr>
            </a:br>
            <a:r>
              <a:rPr lang="en-US" sz="3400" dirty="0">
                <a:solidFill>
                  <a:schemeClr val="bg2"/>
                </a:solidFill>
              </a:rPr>
              <a:t>using SQL</a:t>
            </a:r>
          </a:p>
          <a:p>
            <a:pPr>
              <a:lnSpc>
                <a:spcPct val="100000"/>
              </a:lnSpc>
            </a:pPr>
            <a:r>
              <a:rPr lang="en-US" sz="3400" dirty="0">
                <a:solidFill>
                  <a:schemeClr val="bg2"/>
                </a:solidFill>
              </a:rPr>
              <a:t>Table columns have a </a:t>
            </a:r>
            <a:r>
              <a:rPr lang="en-US" sz="3400" b="1" dirty="0">
                <a:solidFill>
                  <a:schemeClr val="bg1"/>
                </a:solidFill>
              </a:rPr>
              <a:t>fixed type</a:t>
            </a:r>
          </a:p>
          <a:p>
            <a:pPr>
              <a:lnSpc>
                <a:spcPct val="100000"/>
              </a:lnSpc>
            </a:pPr>
            <a:r>
              <a:rPr lang="en-US" sz="3400" dirty="0">
                <a:solidFill>
                  <a:schemeClr val="bg2"/>
                </a:solidFill>
              </a:rPr>
              <a:t>We can use GUI Clients to </a:t>
            </a:r>
            <a:r>
              <a:rPr lang="en-US" sz="3400" b="1" dirty="0">
                <a:solidFill>
                  <a:schemeClr val="bg1"/>
                </a:solidFill>
              </a:rPr>
              <a:t>create</a:t>
            </a:r>
            <a:r>
              <a:rPr lang="en-US" sz="3400" dirty="0">
                <a:solidFill>
                  <a:schemeClr val="bg1"/>
                </a:solidFill>
              </a:rPr>
              <a:t> </a:t>
            </a:r>
            <a:r>
              <a:rPr lang="en-US" sz="3400" dirty="0">
                <a:solidFill>
                  <a:schemeClr val="bg2"/>
                </a:solidFill>
              </a:rPr>
              <a:t>and</a:t>
            </a:r>
            <a:r>
              <a:rPr lang="en-US" sz="3400" dirty="0">
                <a:solidFill>
                  <a:schemeClr val="bg1"/>
                </a:solidFill>
              </a:rPr>
              <a:t> </a:t>
            </a:r>
            <a:br>
              <a:rPr lang="en-US" sz="3400" dirty="0">
                <a:solidFill>
                  <a:schemeClr val="bg1"/>
                </a:solidFill>
              </a:rPr>
            </a:br>
            <a:r>
              <a:rPr lang="en-US" sz="3400" b="1" dirty="0">
                <a:solidFill>
                  <a:schemeClr val="bg1"/>
                </a:solidFill>
              </a:rPr>
              <a:t>customize</a:t>
            </a:r>
            <a:r>
              <a:rPr lang="en-US" sz="3400" dirty="0">
                <a:solidFill>
                  <a:schemeClr val="bg1"/>
                </a:solidFill>
              </a:rPr>
              <a:t> </a:t>
            </a:r>
            <a:r>
              <a:rPr lang="en-US" sz="3400" dirty="0">
                <a:solidFill>
                  <a:schemeClr val="bg2"/>
                </a:solidFill>
              </a:rPr>
              <a:t>tables</a:t>
            </a:r>
          </a:p>
          <a:p>
            <a:pPr>
              <a:lnSpc>
                <a:spcPct val="100000"/>
              </a:lnSpc>
            </a:pPr>
            <a:r>
              <a:rPr lang="en-US" sz="3400" dirty="0">
                <a:solidFill>
                  <a:schemeClr val="bg2"/>
                </a:solidFill>
              </a:rPr>
              <a:t>SQL provides </a:t>
            </a:r>
            <a:r>
              <a:rPr lang="en-US" sz="3400" b="1" dirty="0">
                <a:solidFill>
                  <a:schemeClr val="bg1"/>
                </a:solidFill>
              </a:rPr>
              <a:t>greater control</a:t>
            </a:r>
          </a:p>
        </p:txBody>
      </p:sp>
      <p:sp>
        <p:nvSpPr>
          <p:cNvPr id="16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65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01014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1A67F800-7980-E3CA-7188-3C478C8E98B8}"/>
              </a:ext>
            </a:extLst>
          </p:cNvPr>
          <p:cNvGrpSpPr/>
          <p:nvPr/>
        </p:nvGrpSpPr>
        <p:grpSpPr>
          <a:xfrm>
            <a:off x="3737560" y="1622524"/>
            <a:ext cx="7787441" cy="3498930"/>
            <a:chOff x="3749351" y="1549902"/>
            <a:chExt cx="7787441" cy="3498930"/>
          </a:xfrm>
        </p:grpSpPr>
        <p:pic>
          <p:nvPicPr>
            <p:cNvPr id="7" name="Picture 6" descr="A picture containing text, sign, vector graphics&#10;&#10;Description automatically generated">
              <a:extLst>
                <a:ext uri="{FF2B5EF4-FFF2-40B4-BE49-F238E27FC236}">
                  <a16:creationId xmlns:a16="http://schemas.microsoft.com/office/drawing/2014/main" id="{15CE28B1-02BA-4014-E149-BF1EE09447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33020" y="1549902"/>
              <a:ext cx="1343039" cy="1343039"/>
            </a:xfrm>
            <a:prstGeom prst="rect">
              <a:avLst/>
            </a:prstGeom>
          </p:spPr>
        </p:pic>
        <p:pic>
          <p:nvPicPr>
            <p:cNvPr id="9" name="Picture 8" descr="Logo&#10;&#10;Description automatically generated">
              <a:extLst>
                <a:ext uri="{FF2B5EF4-FFF2-40B4-BE49-F238E27FC236}">
                  <a16:creationId xmlns:a16="http://schemas.microsoft.com/office/drawing/2014/main" id="{5F82FF4F-4AD2-4B3B-1445-F3C6BA26852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94661" y="3848395"/>
              <a:ext cx="1147961" cy="1147961"/>
            </a:xfrm>
            <a:prstGeom prst="rect">
              <a:avLst/>
            </a:prstGeom>
          </p:spPr>
        </p:pic>
        <p:pic>
          <p:nvPicPr>
            <p:cNvPr id="11" name="Picture 10" descr="Logo&#10;&#10;Description automatically generated">
              <a:extLst>
                <a:ext uri="{FF2B5EF4-FFF2-40B4-BE49-F238E27FC236}">
                  <a16:creationId xmlns:a16="http://schemas.microsoft.com/office/drawing/2014/main" id="{68CCA8DB-9EFC-F9BC-57AE-81E4F843E86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59277" y="3871255"/>
              <a:ext cx="1147961" cy="1147961"/>
            </a:xfrm>
            <a:prstGeom prst="rect">
              <a:avLst/>
            </a:prstGeom>
          </p:spPr>
        </p:pic>
        <p:pic>
          <p:nvPicPr>
            <p:cNvPr id="13" name="Picture 12" descr="Logo&#10;&#10;Description automatically generated">
              <a:extLst>
                <a:ext uri="{FF2B5EF4-FFF2-40B4-BE49-F238E27FC236}">
                  <a16:creationId xmlns:a16="http://schemas.microsoft.com/office/drawing/2014/main" id="{3FDF9297-50FA-E866-B6CE-9D64B1E892B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000306" y="3874225"/>
              <a:ext cx="1147961" cy="1147961"/>
            </a:xfrm>
            <a:prstGeom prst="rect">
              <a:avLst/>
            </a:prstGeom>
          </p:spPr>
        </p:pic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2A1BC0C9-7A7B-9C5B-B457-3E86E59EF29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738229" y="3900407"/>
              <a:ext cx="888756" cy="1043936"/>
            </a:xfrm>
            <a:prstGeom prst="rect">
              <a:avLst/>
            </a:prstGeom>
          </p:spPr>
        </p:pic>
        <p:pic>
          <p:nvPicPr>
            <p:cNvPr id="20" name="Graphic 19">
              <a:extLst>
                <a:ext uri="{FF2B5EF4-FFF2-40B4-BE49-F238E27FC236}">
                  <a16:creationId xmlns:a16="http://schemas.microsoft.com/office/drawing/2014/main" id="{DBE174DA-A182-7E57-06D4-86AFA26D484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749351" y="3928121"/>
              <a:ext cx="837913" cy="1040168"/>
            </a:xfrm>
            <a:prstGeom prst="rect">
              <a:avLst/>
            </a:prstGeom>
          </p:spPr>
        </p:pic>
        <p:pic>
          <p:nvPicPr>
            <p:cNvPr id="22" name="Picture 21" descr="Logo&#10;&#10;Description automatically generated">
              <a:extLst>
                <a:ext uri="{FF2B5EF4-FFF2-40B4-BE49-F238E27FC236}">
                  <a16:creationId xmlns:a16="http://schemas.microsoft.com/office/drawing/2014/main" id="{9B7FFC36-A4BC-7A53-AB82-82C398A4753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0279380" y="3876626"/>
              <a:ext cx="1257412" cy="1172206"/>
            </a:xfrm>
            <a:prstGeom prst="rect">
              <a:avLst/>
            </a:prstGeom>
          </p:spPr>
        </p:pic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3FB2AEAC-BDEE-9D5F-67A3-17CEDA699052}"/>
                </a:ext>
              </a:extLst>
            </p:cNvPr>
            <p:cNvGrpSpPr/>
            <p:nvPr/>
          </p:nvGrpSpPr>
          <p:grpSpPr>
            <a:xfrm>
              <a:off x="4091553" y="3060524"/>
              <a:ext cx="6825992" cy="559921"/>
              <a:chOff x="1433768" y="2645180"/>
              <a:chExt cx="9324489" cy="783820"/>
            </a:xfrm>
          </p:grpSpPr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AA38ABD5-1637-DC80-A922-DF10E4F75CD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096000" y="2645180"/>
                <a:ext cx="1" cy="469190"/>
              </a:xfrm>
              <a:prstGeom prst="line">
                <a:avLst/>
              </a:prstGeom>
              <a:ln w="41275">
                <a:solidFill>
                  <a:srgbClr val="FFA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33" name="Picture 32">
                <a:extLst>
                  <a:ext uri="{FF2B5EF4-FFF2-40B4-BE49-F238E27FC236}">
                    <a16:creationId xmlns:a16="http://schemas.microsoft.com/office/drawing/2014/main" id="{617B586A-0BC5-5E32-7E67-FD277547ED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433768" y="3114370"/>
                <a:ext cx="9324489" cy="314630"/>
              </a:xfrm>
              <a:prstGeom prst="rect">
                <a:avLst/>
              </a:prstGeom>
            </p:spPr>
          </p:pic>
        </p:grpSp>
      </p:grpSp>
      <p:pic>
        <p:nvPicPr>
          <p:cNvPr id="40" name="Picture 39" descr="Logo&#10;&#10;Description automatically generated">
            <a:extLst>
              <a:ext uri="{FF2B5EF4-FFF2-40B4-BE49-F238E27FC236}">
                <a16:creationId xmlns:a16="http://schemas.microsoft.com/office/drawing/2014/main" id="{9C30DD70-D438-6D27-35D3-8BB874966D8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7384" y="2319421"/>
            <a:ext cx="3660176" cy="4247149"/>
          </a:xfrm>
          <a:prstGeom prst="rect">
            <a:avLst/>
          </a:prstGeom>
        </p:spPr>
      </p:pic>
      <p:sp>
        <p:nvSpPr>
          <p:cNvPr id="2" name="Google Shape;441;p37">
            <a:extLst>
              <a:ext uri="{FF2B5EF4-FFF2-40B4-BE49-F238E27FC236}">
                <a16:creationId xmlns:a16="http://schemas.microsoft.com/office/drawing/2014/main" id="{2AFB472C-93C2-241B-75FA-457782840F92}"/>
              </a:ext>
            </a:extLst>
          </p:cNvPr>
          <p:cNvSpPr txBox="1">
            <a:spLocks/>
          </p:cNvSpPr>
          <p:nvPr/>
        </p:nvSpPr>
        <p:spPr>
          <a:xfrm>
            <a:off x="809628" y="703244"/>
            <a:ext cx="5916372" cy="10333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98"/>
              <a:buFont typeface="Calibri"/>
              <a:buNone/>
              <a:defRPr sz="6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buClr>
                <a:srgbClr val="234465"/>
              </a:buClr>
              <a:buSzPts val="8800"/>
            </a:pPr>
            <a:r>
              <a:rPr lang="en-US" sz="8800" dirty="0">
                <a:solidFill>
                  <a:srgbClr val="234465"/>
                </a:solidFill>
              </a:rPr>
              <a:t>Questions?</a:t>
            </a:r>
            <a:endParaRPr lang="en-US" sz="8800" dirty="0"/>
          </a:p>
        </p:txBody>
      </p:sp>
      <p:pic>
        <p:nvPicPr>
          <p:cNvPr id="14" name="Картина 13">
            <a:extLst>
              <a:ext uri="{FF2B5EF4-FFF2-40B4-BE49-F238E27FC236}">
                <a16:creationId xmlns:a16="http://schemas.microsoft.com/office/drawing/2014/main" id="{54B365E9-8FD0-6D5B-2DFC-723EE5DDD55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891341" y="202022"/>
            <a:ext cx="2028825" cy="790575"/>
          </a:xfrm>
          <a:prstGeom prst="rect">
            <a:avLst/>
          </a:prstGeom>
        </p:spPr>
      </p:pic>
      <p:pic>
        <p:nvPicPr>
          <p:cNvPr id="16" name="Картина 15">
            <a:extLst>
              <a:ext uri="{FF2B5EF4-FFF2-40B4-BE49-F238E27FC236}">
                <a16:creationId xmlns:a16="http://schemas.microsoft.com/office/drawing/2014/main" id="{3BD6ABFC-02BF-2D42-B42B-6929222F37B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0" y="6388471"/>
            <a:ext cx="12192000" cy="48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06065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956A635-7DCB-4737-9977-C486C791F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err="1"/>
              <a:t>SoftUni</a:t>
            </a:r>
            <a:r>
              <a:rPr lang="en-GB" b="1" dirty="0"/>
              <a:t> Diamond Partners</a:t>
            </a:r>
            <a:endParaRPr lang="bg-BG" dirty="0"/>
          </a:p>
        </p:txBody>
      </p:sp>
      <p:pic>
        <p:nvPicPr>
          <p:cNvPr id="6" name="Picture 5" descr="A picture containing logo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FF7EC0E5-DF36-B9CF-0FB5-2ED2D067F2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822" y="1550530"/>
            <a:ext cx="2482705" cy="1443658"/>
          </a:xfrm>
          <a:prstGeom prst="rect">
            <a:avLst/>
          </a:prstGeom>
        </p:spPr>
      </p:pic>
      <p:pic>
        <p:nvPicPr>
          <p:cNvPr id="7" name="Picture 6" descr="Graphical user interface, text, application&#10;&#10;Description automatically generated">
            <a:hlinkClick r:id="rId4"/>
            <a:extLst>
              <a:ext uri="{FF2B5EF4-FFF2-40B4-BE49-F238E27FC236}">
                <a16:creationId xmlns:a16="http://schemas.microsoft.com/office/drawing/2014/main" id="{8BA838AE-2DC3-BC62-7AFB-76096E13EBE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32" t="2384" r="19064" b="23051"/>
          <a:stretch/>
        </p:blipFill>
        <p:spPr>
          <a:xfrm>
            <a:off x="8110163" y="4011404"/>
            <a:ext cx="2766740" cy="1357754"/>
          </a:xfrm>
          <a:prstGeom prst="rect">
            <a:avLst/>
          </a:prstGeom>
        </p:spPr>
      </p:pic>
      <p:pic>
        <p:nvPicPr>
          <p:cNvPr id="8" name="Picture 7" descr="Logo&#10;&#10;Description automatically generated">
            <a:hlinkClick r:id="rId6"/>
            <a:extLst>
              <a:ext uri="{FF2B5EF4-FFF2-40B4-BE49-F238E27FC236}">
                <a16:creationId xmlns:a16="http://schemas.microsoft.com/office/drawing/2014/main" id="{16960CC9-367F-CADB-C1AA-B89C65A45F7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4" t="9383" r="2747" b="11007"/>
          <a:stretch/>
        </p:blipFill>
        <p:spPr>
          <a:xfrm>
            <a:off x="368010" y="4410064"/>
            <a:ext cx="3493559" cy="1286569"/>
          </a:xfrm>
          <a:prstGeom prst="rect">
            <a:avLst/>
          </a:prstGeom>
        </p:spPr>
      </p:pic>
      <p:pic>
        <p:nvPicPr>
          <p:cNvPr id="9" name="Picture 8" descr="Text&#10;&#10;Description automatically generated with low confidence">
            <a:hlinkClick r:id="rId8"/>
            <a:extLst>
              <a:ext uri="{FF2B5EF4-FFF2-40B4-BE49-F238E27FC236}">
                <a16:creationId xmlns:a16="http://schemas.microsoft.com/office/drawing/2014/main" id="{0774A9FE-4B3C-4A97-54E5-00A3732EDAFA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027" b="26133"/>
          <a:stretch/>
        </p:blipFill>
        <p:spPr>
          <a:xfrm>
            <a:off x="3774354" y="1550530"/>
            <a:ext cx="3335471" cy="1062828"/>
          </a:xfrm>
          <a:prstGeom prst="rect">
            <a:avLst/>
          </a:prstGeom>
        </p:spPr>
      </p:pic>
      <p:pic>
        <p:nvPicPr>
          <p:cNvPr id="10" name="Picture 9" descr="A picture containing logo&#10;&#10;Description automatically generated">
            <a:hlinkClick r:id="rId10"/>
            <a:extLst>
              <a:ext uri="{FF2B5EF4-FFF2-40B4-BE49-F238E27FC236}">
                <a16:creationId xmlns:a16="http://schemas.microsoft.com/office/drawing/2014/main" id="{88168183-8C35-6841-B2A3-830E037910B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4068" y="4298554"/>
            <a:ext cx="2398594" cy="1110400"/>
          </a:xfrm>
          <a:prstGeom prst="rect">
            <a:avLst/>
          </a:prstGeom>
        </p:spPr>
      </p:pic>
      <p:pic>
        <p:nvPicPr>
          <p:cNvPr id="11" name="Picture 10" descr="Shape&#10;&#10;Description automatically generated with medium confidence">
            <a:hlinkClick r:id="rId12"/>
            <a:extLst>
              <a:ext uri="{FF2B5EF4-FFF2-40B4-BE49-F238E27FC236}">
                <a16:creationId xmlns:a16="http://schemas.microsoft.com/office/drawing/2014/main" id="{1BAD686C-C073-1A3C-6081-4F6759E61AC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2443" y="5668306"/>
            <a:ext cx="2520171" cy="869659"/>
          </a:xfrm>
          <a:prstGeom prst="rect">
            <a:avLst/>
          </a:prstGeom>
        </p:spPr>
      </p:pic>
      <p:pic>
        <p:nvPicPr>
          <p:cNvPr id="12" name="Picture 11" descr="Text&#10;&#10;Description automatically generated with low confidence">
            <a:hlinkClick r:id="rId14"/>
            <a:extLst>
              <a:ext uri="{FF2B5EF4-FFF2-40B4-BE49-F238E27FC236}">
                <a16:creationId xmlns:a16="http://schemas.microsoft.com/office/drawing/2014/main" id="{5BEB067B-5B52-7A4E-B5D6-450D6C8A12A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822" y="3353890"/>
            <a:ext cx="3261123" cy="735411"/>
          </a:xfrm>
          <a:prstGeom prst="rect">
            <a:avLst/>
          </a:prstGeom>
        </p:spPr>
      </p:pic>
      <p:pic>
        <p:nvPicPr>
          <p:cNvPr id="13" name="Picture 12" descr="Logo&#10;&#10;Description automatically generated">
            <a:hlinkClick r:id="rId16"/>
            <a:extLst>
              <a:ext uri="{FF2B5EF4-FFF2-40B4-BE49-F238E27FC236}">
                <a16:creationId xmlns:a16="http://schemas.microsoft.com/office/drawing/2014/main" id="{7E2A1831-0E4D-3299-2ED4-7120F71A53FB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82"/>
          <a:stretch/>
        </p:blipFill>
        <p:spPr>
          <a:xfrm>
            <a:off x="9286934" y="2706655"/>
            <a:ext cx="2225930" cy="1444689"/>
          </a:xfrm>
          <a:prstGeom prst="rect">
            <a:avLst/>
          </a:prstGeom>
        </p:spPr>
      </p:pic>
      <p:pic>
        <p:nvPicPr>
          <p:cNvPr id="14" name="Picture 13" descr="Logo&#10;&#10;Description automatically generated">
            <a:hlinkClick r:id="rId18"/>
            <a:extLst>
              <a:ext uri="{FF2B5EF4-FFF2-40B4-BE49-F238E27FC236}">
                <a16:creationId xmlns:a16="http://schemas.microsoft.com/office/drawing/2014/main" id="{C85890B3-93B4-0D38-CA78-F53F4837182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4164" y="5369158"/>
            <a:ext cx="2076995" cy="1384662"/>
          </a:xfrm>
          <a:prstGeom prst="rect">
            <a:avLst/>
          </a:prstGeom>
        </p:spPr>
      </p:pic>
      <p:pic>
        <p:nvPicPr>
          <p:cNvPr id="15" name="Picture 3">
            <a:hlinkClick r:id="rId20"/>
            <a:extLst>
              <a:ext uri="{FF2B5EF4-FFF2-40B4-BE49-F238E27FC236}">
                <a16:creationId xmlns:a16="http://schemas.microsoft.com/office/drawing/2014/main" id="{3D471891-B830-B7D9-C6E6-FD41B9D49820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233264" y="2919279"/>
            <a:ext cx="4063532" cy="1121217"/>
          </a:xfrm>
          <a:prstGeom prst="rect">
            <a:avLst/>
          </a:prstGeom>
        </p:spPr>
      </p:pic>
      <p:pic>
        <p:nvPicPr>
          <p:cNvPr id="16" name="Picture 4" descr="Logo&#10;&#10;Description automatically generated">
            <a:hlinkClick r:id="rId22"/>
            <a:extLst>
              <a:ext uri="{FF2B5EF4-FFF2-40B4-BE49-F238E27FC236}">
                <a16:creationId xmlns:a16="http://schemas.microsoft.com/office/drawing/2014/main" id="{F1463AB2-2C99-D1A6-E0AC-244A3769F85B}"/>
              </a:ext>
            </a:extLst>
          </p:cNvPr>
          <p:cNvPicPr>
            <a:picLocks noChangeAspect="1"/>
          </p:cNvPicPr>
          <p:nvPr/>
        </p:nvPicPr>
        <p:blipFill rotWithShape="1">
          <a:blip r:embed="rId23"/>
          <a:srcRect l="7749" t="17287" r="4017" b="16245"/>
          <a:stretch/>
        </p:blipFill>
        <p:spPr>
          <a:xfrm>
            <a:off x="1476753" y="5571721"/>
            <a:ext cx="3571450" cy="1062828"/>
          </a:xfrm>
          <a:prstGeom prst="rect">
            <a:avLst/>
          </a:prstGeom>
        </p:spPr>
      </p:pic>
      <p:pic>
        <p:nvPicPr>
          <p:cNvPr id="17" name="Picture 16" descr="A picture containing text&#10;&#10;Description automatically generated">
            <a:hlinkClick r:id="rId24"/>
            <a:extLst>
              <a:ext uri="{FF2B5EF4-FFF2-40B4-BE49-F238E27FC236}">
                <a16:creationId xmlns:a16="http://schemas.microsoft.com/office/drawing/2014/main" id="{AC43D8FA-DF07-EB18-0AF6-3751341A03D0}"/>
              </a:ext>
            </a:extLst>
          </p:cNvPr>
          <p:cNvPicPr>
            <a:picLocks noChangeAspect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88" t="22223" r="8846" b="19944"/>
          <a:stretch/>
        </p:blipFill>
        <p:spPr>
          <a:xfrm>
            <a:off x="7764269" y="1379308"/>
            <a:ext cx="3873909" cy="1281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79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B0D5FB3-68F2-49D8-A153-8BAD1305EF0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68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E22D599-06AA-45AE-9605-321A51F18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Educational Partners</a:t>
            </a:r>
          </a:p>
        </p:txBody>
      </p:sp>
      <p:pic>
        <p:nvPicPr>
          <p:cNvPr id="8" name="Picture 7">
            <a:hlinkClick r:id="rId2"/>
            <a:extLst>
              <a:ext uri="{FF2B5EF4-FFF2-40B4-BE49-F238E27FC236}">
                <a16:creationId xmlns:a16="http://schemas.microsoft.com/office/drawing/2014/main" id="{19D59668-3C9A-4BAE-83AF-92CB45919E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2532" y="1875192"/>
            <a:ext cx="3766935" cy="3521741"/>
          </a:xfrm>
          <a:prstGeom prst="rect">
            <a:avLst/>
          </a:prstGeom>
          <a:ln w="28575">
            <a:solidFill>
              <a:srgbClr val="44546A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874608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Body"/>
          <p:cNvSpPr>
            <a:spLocks noGrp="1"/>
          </p:cNvSpPr>
          <p:nvPr>
            <p:ph idx="4294967295"/>
          </p:nvPr>
        </p:nvSpPr>
        <p:spPr>
          <a:xfrm>
            <a:off x="190404" y="1179000"/>
            <a:ext cx="8695596" cy="54900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/>
            <a:r>
              <a:rPr lang="en-US" sz="3000" noProof="1">
                <a:hlinkClick r:id="rId3"/>
              </a:rPr>
              <a:t>softuni.bg</a:t>
            </a:r>
            <a:r>
              <a:rPr lang="en-US" sz="3000" noProof="1"/>
              <a:t>, </a:t>
            </a:r>
            <a:r>
              <a:rPr lang="en-US" sz="3000" noProof="1">
                <a:hlinkClick r:id="rId4"/>
              </a:rPr>
              <a:t>about.softuni.bg</a:t>
            </a:r>
            <a:r>
              <a:rPr lang="en-US" sz="3000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Software University Foundation</a:t>
            </a:r>
            <a:endParaRPr lang="bg-BG" sz="3200" dirty="0"/>
          </a:p>
          <a:p>
            <a:pPr lvl="1"/>
            <a:r>
              <a:rPr lang="en-US" sz="3000" noProof="1">
                <a:hlinkClick r:id="rId5"/>
              </a:rPr>
              <a:t>softuni.foundation</a:t>
            </a:r>
            <a:endParaRPr lang="en-US" sz="30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@ Facebook</a:t>
            </a:r>
          </a:p>
          <a:p>
            <a:pPr lvl="1"/>
            <a:r>
              <a:rPr lang="en-US" sz="3000" noProof="1">
                <a:hlinkClick r:id="rId6"/>
              </a:rPr>
              <a:t>facebook.com/SoftwareUniversity</a:t>
            </a:r>
            <a:endParaRPr lang="en-US" sz="30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Forums</a:t>
            </a:r>
          </a:p>
          <a:p>
            <a:pPr lvl="1"/>
            <a:r>
              <a:rPr lang="en-US" sz="3000" dirty="0">
                <a:hlinkClick r:id="rId7"/>
              </a:rPr>
              <a:t>forum.softuni.bg</a:t>
            </a:r>
            <a:endParaRPr lang="en-US" sz="3000" noProof="1"/>
          </a:p>
        </p:txBody>
      </p:sp>
      <p:sp>
        <p:nvSpPr>
          <p:cNvPr id="3" name="Slide 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69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4186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vs. Management (2)</a:t>
            </a:r>
          </a:p>
        </p:txBody>
      </p:sp>
      <p:graphicFrame>
        <p:nvGraphicFramePr>
          <p:cNvPr id="10" name="Group 49">
            <a:extLst>
              <a:ext uri="{FF2B5EF4-FFF2-40B4-BE49-F238E27FC236}">
                <a16:creationId xmlns:a16="http://schemas.microsoft.com/office/drawing/2014/main" id="{7E1592ED-B759-4B90-8835-28C74D228923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2345839256"/>
              </p:ext>
            </p:extLst>
          </p:nvPr>
        </p:nvGraphicFramePr>
        <p:xfrm>
          <a:off x="330202" y="5029200"/>
          <a:ext cx="11556999" cy="859536"/>
        </p:xfrm>
        <a:graphic>
          <a:graphicData uri="http://schemas.openxmlformats.org/drawingml/2006/table">
            <a:tbl>
              <a:tblPr/>
              <a:tblGrid>
                <a:gridCol w="11633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17735">
                  <a:extLst>
                    <a:ext uri="{9D8B030D-6E8A-4147-A177-3AD203B41FA5}">
                      <a16:colId xmlns:a16="http://schemas.microsoft.com/office/drawing/2014/main" val="1239204646"/>
                    </a:ext>
                  </a:extLst>
                </a:gridCol>
                <a:gridCol w="2973669">
                  <a:extLst>
                    <a:ext uri="{9D8B030D-6E8A-4147-A177-3AD203B41FA5}">
                      <a16:colId xmlns:a16="http://schemas.microsoft.com/office/drawing/2014/main" val="1378573508"/>
                    </a:ext>
                  </a:extLst>
                </a:gridCol>
                <a:gridCol w="1997720">
                  <a:extLst>
                    <a:ext uri="{9D8B030D-6E8A-4147-A177-3AD203B41FA5}">
                      <a16:colId xmlns:a16="http://schemas.microsoft.com/office/drawing/2014/main" val="1731450279"/>
                    </a:ext>
                  </a:extLst>
                </a:gridCol>
                <a:gridCol w="1792274">
                  <a:extLst>
                    <a:ext uri="{9D8B030D-6E8A-4147-A177-3AD203B41FA5}">
                      <a16:colId xmlns:a16="http://schemas.microsoft.com/office/drawing/2014/main" val="1760972266"/>
                    </a:ext>
                  </a:extLst>
                </a:gridCol>
                <a:gridCol w="1112221">
                  <a:extLst>
                    <a:ext uri="{9D8B030D-6E8A-4147-A177-3AD203B41FA5}">
                      <a16:colId xmlns:a16="http://schemas.microsoft.com/office/drawing/2014/main" val="1780815459"/>
                    </a:ext>
                  </a:extLst>
                </a:gridCol>
              </a:tblGrid>
              <a:tr h="420624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Order#</a:t>
                      </a:r>
                    </a:p>
                  </a:txBody>
                  <a:tcPr marL="157466" marR="157466" horzOverflow="overflow">
                    <a:lnL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BEF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Date</a:t>
                      </a:r>
                      <a:endParaRPr kumimoji="1" lang="bg-BG" sz="20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157466" marR="157466" horzOverflow="overflow">
                    <a:lnL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BEF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Customer</a:t>
                      </a:r>
                      <a:endParaRPr kumimoji="1" lang="bg-BG" sz="20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157466" marR="157466" horzOverflow="overflow">
                    <a:lnL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BEF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Product</a:t>
                      </a:r>
                      <a:endParaRPr kumimoji="1" lang="bg-BG" sz="20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157466" marR="157466" horzOverflow="overflow">
                    <a:lnL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BEF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S/N</a:t>
                      </a:r>
                      <a:endParaRPr kumimoji="1" lang="bg-BG" sz="20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157466" marR="157466" horzOverflow="overflow">
                    <a:lnL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BEF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Qty</a:t>
                      </a:r>
                      <a:endParaRPr kumimoji="1" lang="bg-BG" sz="20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157466" marR="157466" horzOverflow="overflow">
                    <a:lnL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BEF">
                        <a:alpha val="4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8912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/>
                          <a:latin typeface="Consolas" pitchFamily="49" charset="0"/>
                        </a:rPr>
                        <a:t>00315</a:t>
                      </a:r>
                    </a:p>
                  </a:txBody>
                  <a:tcPr marL="157466" marR="157466" horzOverflow="overflow">
                    <a:lnL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/>
                          <a:latin typeface="Consolas" pitchFamily="49" charset="0"/>
                        </a:rPr>
                        <a:t>07/16/2016</a:t>
                      </a:r>
                      <a:endParaRPr kumimoji="1" lang="bg-BG" sz="22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2">
                            <a:lumMod val="90000"/>
                          </a:schemeClr>
                        </a:solidFill>
                        <a:effectLst/>
                        <a:latin typeface="Consolas" pitchFamily="49" charset="0"/>
                      </a:endParaRPr>
                    </a:p>
                  </a:txBody>
                  <a:tcPr marL="157466" marR="157466" horzOverflow="overflow">
                    <a:lnL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/>
                          <a:latin typeface="Consolas" pitchFamily="49" charset="0"/>
                        </a:rPr>
                        <a:t>David Rivers</a:t>
                      </a:r>
                      <a:endParaRPr kumimoji="1" lang="bg-BG" sz="22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2">
                            <a:lumMod val="90000"/>
                          </a:schemeClr>
                        </a:solidFill>
                        <a:effectLst/>
                        <a:latin typeface="Consolas" pitchFamily="49" charset="0"/>
                      </a:endParaRPr>
                    </a:p>
                  </a:txBody>
                  <a:tcPr marL="157466" marR="157466" horzOverflow="overflow">
                    <a:lnL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/>
                          <a:latin typeface="Consolas" pitchFamily="49" charset="0"/>
                        </a:rPr>
                        <a:t>Oil Pump</a:t>
                      </a:r>
                      <a:endParaRPr kumimoji="1" lang="bg-BG" sz="22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2">
                            <a:lumMod val="90000"/>
                          </a:schemeClr>
                        </a:solidFill>
                        <a:effectLst/>
                        <a:latin typeface="Consolas" pitchFamily="49" charset="0"/>
                      </a:endParaRPr>
                    </a:p>
                  </a:txBody>
                  <a:tcPr marL="157466" marR="157466" horzOverflow="overflow">
                    <a:lnL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/>
                          <a:latin typeface="Consolas" pitchFamily="49" charset="0"/>
                        </a:rPr>
                        <a:t>OP147-063</a:t>
                      </a:r>
                      <a:endParaRPr kumimoji="1" lang="bg-BG" sz="22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2">
                            <a:lumMod val="90000"/>
                          </a:schemeClr>
                        </a:solidFill>
                        <a:effectLst/>
                        <a:latin typeface="Consolas" pitchFamily="49" charset="0"/>
                      </a:endParaRPr>
                    </a:p>
                  </a:txBody>
                  <a:tcPr marL="157466" marR="157466" horzOverflow="overflow">
                    <a:lnL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/>
                          <a:latin typeface="Consolas" pitchFamily="49" charset="0"/>
                        </a:rPr>
                        <a:t>1</a:t>
                      </a:r>
                      <a:endParaRPr kumimoji="1" lang="bg-BG" sz="22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2">
                            <a:lumMod val="90000"/>
                          </a:schemeClr>
                        </a:solidFill>
                        <a:effectLst/>
                        <a:latin typeface="Consolas" pitchFamily="49" charset="0"/>
                      </a:endParaRPr>
                    </a:p>
                  </a:txBody>
                  <a:tcPr marL="157466" marR="157466" horzOverflow="overflow">
                    <a:lnL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34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3950" y="1828801"/>
            <a:ext cx="3962400" cy="2759529"/>
          </a:xfrm>
          <a:prstGeom prst="rect">
            <a:avLst/>
          </a:prstGeom>
          <a:ln>
            <a:solidFill>
              <a:srgbClr val="234465"/>
            </a:solidFill>
          </a:ln>
        </p:spPr>
      </p:pic>
      <p:sp>
        <p:nvSpPr>
          <p:cNvPr id="6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57538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Body">
            <a:extLst>
              <a:ext uri="{FF2B5EF4-FFF2-40B4-BE49-F238E27FC236}">
                <a16:creationId xmlns:a16="http://schemas.microsoft.com/office/drawing/2014/main" id="{980F49B1-E4BE-4389-A747-7AB9B71AD9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269001"/>
            <a:ext cx="11818096" cy="5455890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dirty="0"/>
              <a:t>This course (slides, examples, demos, exercises, homework, documents, videos and other assets) is </a:t>
            </a:r>
            <a:r>
              <a:rPr lang="en-US" b="1" dirty="0"/>
              <a:t>copyrighted content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Unauthorized copy, reproduction or use is illegal</a:t>
            </a:r>
          </a:p>
          <a:p>
            <a:pPr>
              <a:lnSpc>
                <a:spcPct val="120000"/>
              </a:lnSpc>
            </a:pPr>
            <a:r>
              <a:rPr lang="en-US" dirty="0"/>
              <a:t>© SoftUni – </a:t>
            </a:r>
            <a:r>
              <a:rPr lang="en-US" dirty="0">
                <a:hlinkClick r:id="rId3"/>
              </a:rPr>
              <a:t>https://about.softuni.bg/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© Software University – </a:t>
            </a:r>
            <a:r>
              <a:rPr lang="en-US" dirty="0">
                <a:hlinkClick r:id="rId4"/>
              </a:rPr>
              <a:t>https://softuni.bg</a:t>
            </a:r>
            <a:endParaRPr lang="bg-BG" dirty="0"/>
          </a:p>
        </p:txBody>
      </p:sp>
      <p:pic>
        <p:nvPicPr>
          <p:cNvPr id="6" name="Picture License" descr="License">
            <a:extLst>
              <a:ext uri="{FF2B5EF4-FFF2-40B4-BE49-F238E27FC236}">
                <a16:creationId xmlns:a16="http://schemas.microsoft.com/office/drawing/2014/main" id="{A10A2585-858C-4B1E-8846-27CF1C15729E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745023" y="4445455"/>
            <a:ext cx="1930977" cy="2043545"/>
          </a:xfrm>
          <a:prstGeom prst="rect">
            <a:avLst/>
          </a:prstGeom>
        </p:spPr>
      </p:pic>
      <p:sp>
        <p:nvSpPr>
          <p:cNvPr id="3" name="Slide Title">
            <a:extLst>
              <a:ext uri="{FF2B5EF4-FFF2-40B4-BE49-F238E27FC236}">
                <a16:creationId xmlns:a16="http://schemas.microsoft.com/office/drawing/2014/main" id="{E5F1FB41-80C3-4816-BC47-CCC50632E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License</a:t>
            </a:r>
            <a:endParaRPr lang="bg-BG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70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06533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3400" dirty="0"/>
              <a:t>Storing data is </a:t>
            </a:r>
            <a:r>
              <a:rPr lang="en-US" sz="3400" b="1" dirty="0">
                <a:solidFill>
                  <a:srgbClr val="FFA000"/>
                </a:solidFill>
              </a:rPr>
              <a:t>not</a:t>
            </a:r>
            <a:r>
              <a:rPr lang="en-US" sz="3400" dirty="0">
                <a:solidFill>
                  <a:schemeClr val="accent1"/>
                </a:solidFill>
              </a:rPr>
              <a:t> </a:t>
            </a:r>
            <a:r>
              <a:rPr lang="en-US" sz="3400" dirty="0"/>
              <a:t>the primary reason to use a database</a:t>
            </a:r>
          </a:p>
          <a:p>
            <a:r>
              <a:rPr lang="en-US" sz="3400" dirty="0"/>
              <a:t>Flat storage </a:t>
            </a:r>
            <a:r>
              <a:rPr lang="en-US" sz="3400" b="1" dirty="0">
                <a:solidFill>
                  <a:srgbClr val="FFA000"/>
                </a:solidFill>
              </a:rPr>
              <a:t>eventually</a:t>
            </a:r>
            <a:r>
              <a:rPr lang="en-US" sz="3400" dirty="0"/>
              <a:t> runs into </a:t>
            </a:r>
            <a:r>
              <a:rPr lang="en-US" sz="3400" b="1" dirty="0">
                <a:solidFill>
                  <a:srgbClr val="FFA000"/>
                </a:solidFill>
              </a:rPr>
              <a:t>issues</a:t>
            </a:r>
            <a:r>
              <a:rPr lang="en-US" sz="3400" dirty="0"/>
              <a:t> with</a:t>
            </a:r>
          </a:p>
          <a:p>
            <a:pPr lvl="1"/>
            <a:r>
              <a:rPr lang="en-US" dirty="0"/>
              <a:t>Size</a:t>
            </a:r>
          </a:p>
          <a:p>
            <a:pPr lvl="1"/>
            <a:r>
              <a:rPr lang="en-US" dirty="0"/>
              <a:t>Ease of updating</a:t>
            </a:r>
          </a:p>
          <a:p>
            <a:pPr lvl="1"/>
            <a:r>
              <a:rPr lang="en-US" dirty="0"/>
              <a:t>Accuracy</a:t>
            </a:r>
          </a:p>
          <a:p>
            <a:pPr lvl="1"/>
            <a:r>
              <a:rPr lang="en-US" dirty="0"/>
              <a:t>Security</a:t>
            </a:r>
          </a:p>
          <a:p>
            <a:pPr lvl="1"/>
            <a:r>
              <a:rPr lang="en-US" dirty="0"/>
              <a:t>Redundancy</a:t>
            </a:r>
          </a:p>
          <a:p>
            <a:pPr lvl="1"/>
            <a:r>
              <a:rPr lang="en-US" dirty="0"/>
              <a:t>Importance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vs. Management (3)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2813" y="3281907"/>
            <a:ext cx="4124669" cy="3134748"/>
          </a:xfrm>
          <a:prstGeom prst="rect">
            <a:avLst/>
          </a:prstGeom>
        </p:spPr>
      </p:pic>
      <p:sp>
        <p:nvSpPr>
          <p:cNvPr id="6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69140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76200" y="1196124"/>
            <a:ext cx="12044243" cy="5202875"/>
          </a:xfrm>
        </p:spPr>
        <p:txBody>
          <a:bodyPr/>
          <a:lstStyle/>
          <a:p>
            <a:r>
              <a:rPr lang="en-US" dirty="0"/>
              <a:t>A database is an </a:t>
            </a:r>
            <a:r>
              <a:rPr lang="en-US" b="1" dirty="0">
                <a:solidFill>
                  <a:schemeClr val="bg1"/>
                </a:solidFill>
              </a:rPr>
              <a:t>organized</a:t>
            </a:r>
            <a:r>
              <a:rPr lang="en-US" dirty="0"/>
              <a:t> collection of </a:t>
            </a:r>
            <a:r>
              <a:rPr lang="en-US" b="1" dirty="0">
                <a:solidFill>
                  <a:schemeClr val="bg1"/>
                </a:solidFill>
              </a:rPr>
              <a:t>related</a:t>
            </a:r>
            <a:r>
              <a:rPr lang="en-US" dirty="0"/>
              <a:t> information</a:t>
            </a:r>
          </a:p>
          <a:p>
            <a:pPr lvl="1"/>
            <a:r>
              <a:rPr lang="en-US" sz="3200" dirty="0"/>
              <a:t>It imposes </a:t>
            </a:r>
            <a:r>
              <a:rPr lang="en-US" sz="3200" b="1" dirty="0">
                <a:solidFill>
                  <a:schemeClr val="bg1"/>
                </a:solidFill>
              </a:rPr>
              <a:t>rules</a:t>
            </a:r>
            <a:r>
              <a:rPr lang="en-US" sz="3200" dirty="0"/>
              <a:t> on the contained data</a:t>
            </a:r>
          </a:p>
          <a:p>
            <a:pPr lvl="1"/>
            <a:r>
              <a:rPr lang="en-US" sz="3200" dirty="0"/>
              <a:t>Access to data is usually provided by a "</a:t>
            </a:r>
            <a:r>
              <a:rPr lang="en-US" sz="3200" b="1" dirty="0">
                <a:solidFill>
                  <a:schemeClr val="bg1"/>
                </a:solidFill>
              </a:rPr>
              <a:t>system</a:t>
            </a:r>
            <a:r>
              <a:rPr lang="en-US" sz="3200" dirty="0"/>
              <a:t>" (DBMS)</a:t>
            </a:r>
            <a:r>
              <a:rPr lang="en-US" sz="3200" dirty="0">
                <a:solidFill>
                  <a:schemeClr val="accent1"/>
                </a:solidFill>
              </a:rPr>
              <a:t>      </a:t>
            </a:r>
            <a:r>
              <a:rPr lang="en-US" sz="3200" b="1" dirty="0">
                <a:solidFill>
                  <a:schemeClr val="bg1"/>
                </a:solidFill>
              </a:rPr>
              <a:t>database</a:t>
            </a:r>
            <a:r>
              <a:rPr lang="en-US" sz="3200" dirty="0">
                <a:solidFill>
                  <a:schemeClr val="accent1"/>
                </a:solidFill>
              </a:rPr>
              <a:t> </a:t>
            </a:r>
            <a:r>
              <a:rPr lang="en-US" sz="3200" b="1" dirty="0">
                <a:solidFill>
                  <a:schemeClr val="bg1"/>
                </a:solidFill>
              </a:rPr>
              <a:t>management</a:t>
            </a:r>
            <a:r>
              <a:rPr lang="en-US" sz="3200" dirty="0">
                <a:solidFill>
                  <a:schemeClr val="accent1"/>
                </a:solidFill>
              </a:rPr>
              <a:t> </a:t>
            </a:r>
            <a:endParaRPr lang="en-US" sz="3200" dirty="0"/>
          </a:p>
          <a:p>
            <a:pPr lvl="1"/>
            <a:r>
              <a:rPr lang="en-US" sz="3200" dirty="0"/>
              <a:t>Relational storage first proposed by Edgar Codd in 1970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Databases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54022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oftUni">
  <a:themeElements>
    <a:clrScheme name="SoftUni">
      <a:dk1>
        <a:srgbClr val="234465"/>
      </a:dk1>
      <a:lt1>
        <a:srgbClr val="FFA000"/>
      </a:lt1>
      <a:dk2>
        <a:srgbClr val="234465"/>
      </a:dk2>
      <a:lt2>
        <a:srgbClr val="FFFFFF"/>
      </a:lt2>
      <a:accent1>
        <a:srgbClr val="FFA000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F2AC44"/>
      </a:hlink>
      <a:folHlink>
        <a:srgbClr val="F6C781"/>
      </a:folHlink>
    </a:clrScheme>
    <a:fontScheme name="SoftUn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3906</TotalTime>
  <Words>2736</Words>
  <Application>Microsoft Office PowerPoint</Application>
  <PresentationFormat>Widescreen</PresentationFormat>
  <Paragraphs>695</Paragraphs>
  <Slides>70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77" baseType="lpstr">
      <vt:lpstr>맑은 고딕</vt:lpstr>
      <vt:lpstr>Arial</vt:lpstr>
      <vt:lpstr>Calibri</vt:lpstr>
      <vt:lpstr>Consolas</vt:lpstr>
      <vt:lpstr>Wingdings</vt:lpstr>
      <vt:lpstr>Wingdings 2</vt:lpstr>
      <vt:lpstr>SoftUni</vt:lpstr>
      <vt:lpstr>Introduction to Databases Data Definition and Datatypes</vt:lpstr>
      <vt:lpstr>Table of Contents</vt:lpstr>
      <vt:lpstr>Table of Contents</vt:lpstr>
      <vt:lpstr>Have a Question?</vt:lpstr>
      <vt:lpstr>Data Management</vt:lpstr>
      <vt:lpstr>Storage vs. Management (1)</vt:lpstr>
      <vt:lpstr>Storage vs. Management (2)</vt:lpstr>
      <vt:lpstr>Storage vs. Management (3)</vt:lpstr>
      <vt:lpstr>Databases</vt:lpstr>
      <vt:lpstr>RDBMS</vt:lpstr>
      <vt:lpstr>Database Engine</vt:lpstr>
      <vt:lpstr>Database Engine Flow</vt:lpstr>
      <vt:lpstr>Client-Server Model</vt:lpstr>
      <vt:lpstr>Top Database Engines</vt:lpstr>
      <vt:lpstr>Structured Query Language</vt:lpstr>
      <vt:lpstr>Structured Query Language (1)</vt:lpstr>
      <vt:lpstr>Structured Query Language (2)</vt:lpstr>
      <vt:lpstr>Structured Query Language (3)</vt:lpstr>
      <vt:lpstr>Structured Query Language (4)</vt:lpstr>
      <vt:lpstr>MySQL</vt:lpstr>
      <vt:lpstr>MySQL</vt:lpstr>
      <vt:lpstr>MySQL Server Architecture</vt:lpstr>
      <vt:lpstr>Database Table Elements</vt:lpstr>
      <vt:lpstr>Table Relationships</vt:lpstr>
      <vt:lpstr>Why Split Related Data?</vt:lpstr>
      <vt:lpstr>Related Tables</vt:lpstr>
      <vt:lpstr>E/R Diagrams</vt:lpstr>
      <vt:lpstr>Programmability</vt:lpstr>
      <vt:lpstr>Indices</vt:lpstr>
      <vt:lpstr>Views</vt:lpstr>
      <vt:lpstr>Procedures, Functions and Triggers</vt:lpstr>
      <vt:lpstr>Data Types in MySQL Server</vt:lpstr>
      <vt:lpstr>Numeric Data Types</vt:lpstr>
      <vt:lpstr>Numeric Data Types</vt:lpstr>
      <vt:lpstr>String Types (1)</vt:lpstr>
      <vt:lpstr>CHARACTER COLLATION – Example</vt:lpstr>
      <vt:lpstr>String Types (2) </vt:lpstr>
      <vt:lpstr>CHAR vs VARCHAR</vt:lpstr>
      <vt:lpstr>Date Types (1) </vt:lpstr>
      <vt:lpstr>Date Types (2) </vt:lpstr>
      <vt:lpstr>Database Modeling</vt:lpstr>
      <vt:lpstr>Working with IDEs</vt:lpstr>
      <vt:lpstr>Creating a New Database</vt:lpstr>
      <vt:lpstr>Creating Tables</vt:lpstr>
      <vt:lpstr>Creating Tables (2)</vt:lpstr>
      <vt:lpstr>Creating Tables (3)</vt:lpstr>
      <vt:lpstr>Storing and Retrieving Data</vt:lpstr>
      <vt:lpstr>Basic SQL Queries</vt:lpstr>
      <vt:lpstr>SQL Queries</vt:lpstr>
      <vt:lpstr>Table Creation in SQL</vt:lpstr>
      <vt:lpstr>Retrieve Records in SQL</vt:lpstr>
      <vt:lpstr>Table Customization</vt:lpstr>
      <vt:lpstr>Custom Column Properties</vt:lpstr>
      <vt:lpstr>Problems: Create and Insert</vt:lpstr>
      <vt:lpstr>Altering Tables</vt:lpstr>
      <vt:lpstr>Altering Tables Using SQL (1)</vt:lpstr>
      <vt:lpstr>Altering Tables Using SQL (2)</vt:lpstr>
      <vt:lpstr>Altering Tables Using SQL (3)</vt:lpstr>
      <vt:lpstr>Altering Tables Using SQL (4)</vt:lpstr>
      <vt:lpstr>Problems: Alter Tables</vt:lpstr>
      <vt:lpstr>Deleting Data and Structures</vt:lpstr>
      <vt:lpstr>Deleting from Database</vt:lpstr>
      <vt:lpstr>Dropping and Truncating (1)</vt:lpstr>
      <vt:lpstr>Dropping and Truncating (2)</vt:lpstr>
      <vt:lpstr>Summary</vt:lpstr>
      <vt:lpstr>PowerPoint Presentation</vt:lpstr>
      <vt:lpstr>SoftUni Diamond Partners</vt:lpstr>
      <vt:lpstr>Educational Partners</vt:lpstr>
      <vt:lpstr>Trainings @ Software University (SoftUni)</vt:lpstr>
      <vt:lpstr>License</vt:lpstr>
    </vt:vector>
  </TitlesOfParts>
  <Company>SoftUni – https://about.softuni.bg/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Database Basics – Course Overview</dc:title>
  <dc:subject>Software Development Course</dc:subject>
  <dc:creator>Software University</dc:creator>
  <cp:keywords>SoftUni; Software University; programming; coding; computer programming; software development; software engineering; software technologies; digital skills; technical skills; training; course</cp:keywords>
  <dc:description>© SoftUni – https://about.softuni.bg/
© Software University – https://softuni.bg
Copyrighted document. Unauthorized copy, reproduction or use is not permitted.</dc:description>
  <cp:lastModifiedBy>Stoil Ivanov</cp:lastModifiedBy>
  <cp:revision>101</cp:revision>
  <dcterms:created xsi:type="dcterms:W3CDTF">2018-05-23T13:08:44Z</dcterms:created>
  <dcterms:modified xsi:type="dcterms:W3CDTF">2023-04-18T16:34:03Z</dcterms:modified>
  <cp:category>programming;computer programming;software development;web development</cp:category>
</cp:coreProperties>
</file>